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70"/>
  </p:notesMasterIdLst>
  <p:handoutMasterIdLst>
    <p:handoutMasterId r:id="rId71"/>
  </p:handoutMasterIdLst>
  <p:sldIdLst>
    <p:sldId id="970" r:id="rId60"/>
    <p:sldId id="1125" r:id="rId61"/>
    <p:sldId id="1117" r:id="rId62"/>
    <p:sldId id="1115" r:id="rId63"/>
    <p:sldId id="1114" r:id="rId64"/>
    <p:sldId id="1106" r:id="rId65"/>
    <p:sldId id="1107" r:id="rId66"/>
    <p:sldId id="1123" r:id="rId67"/>
    <p:sldId id="1124" r:id="rId68"/>
    <p:sldId id="1109" r:id="rId69"/>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79376" autoAdjust="0"/>
  </p:normalViewPr>
  <p:slideViewPr>
    <p:cSldViewPr showGuides="1">
      <p:cViewPr varScale="1">
        <p:scale>
          <a:sx n="52" d="100"/>
          <a:sy n="52" d="100"/>
        </p:scale>
        <p:origin x="1404" y="28"/>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7.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slide" Target="slides/slide10.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custT="1"/>
      <dgm:spPr/>
      <dgm:t>
        <a:bodyPr/>
        <a:lstStyle/>
        <a:p>
          <a:pPr algn="ctr" rtl="0"/>
          <a:r>
            <a:rPr lang="en-US" sz="1800" b="1" dirty="0" err="1" smtClean="0">
              <a:latin typeface="Microsoft YaHei" panose="020B0503020204020204" pitchFamily="34" charset="-122"/>
              <a:ea typeface="Microsoft YaHei" panose="020B0503020204020204" pitchFamily="34" charset="-122"/>
            </a:rPr>
            <a:t>Strenghts</a:t>
          </a:r>
          <a:endParaRPr lang="en-US" sz="1800" b="1" dirty="0">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custT="1"/>
      <dgm:spPr/>
      <dgm:t>
        <a:bodyPr/>
        <a:lstStyle/>
        <a:p>
          <a:pPr algn="ctr" rtl="0"/>
          <a:r>
            <a:rPr lang="en-US" sz="1800" b="1" dirty="0" smtClean="0">
              <a:latin typeface="Microsoft YaHei" panose="020B0503020204020204" pitchFamily="34" charset="-122"/>
              <a:ea typeface="Microsoft YaHei" panose="020B0503020204020204" pitchFamily="34" charset="-122"/>
            </a:rPr>
            <a:t>Falls</a:t>
          </a:r>
          <a:endParaRPr lang="en-US" sz="1800" b="1"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5F82C0C7-98B5-4D47-AC19-785E759C05C9}">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Model is built only considering the traffic matrix. No learning based on the configuration (topology &amp; routing)</a:t>
          </a:r>
          <a:endParaRPr lang="en-US" sz="1400" b="1" dirty="0">
            <a:latin typeface="Microsoft YaHei" panose="020B0503020204020204" pitchFamily="34" charset="-122"/>
            <a:ea typeface="Microsoft YaHei" panose="020B0503020204020204" pitchFamily="34" charset="-122"/>
          </a:endParaRPr>
        </a:p>
      </dgm:t>
    </dgm:pt>
    <dgm:pt modelId="{52B60937-3327-4810-A06B-BEAAA408C2E9}" type="parTrans" cxnId="{4BFD60B0-9875-40E7-881B-0AED58E256E3}">
      <dgm:prSet/>
      <dgm:spPr/>
      <dgm:t>
        <a:bodyPr/>
        <a:lstStyle/>
        <a:p>
          <a:endParaRPr lang="en-US"/>
        </a:p>
      </dgm:t>
    </dgm:pt>
    <dgm:pt modelId="{137620E2-AB01-44DE-B34A-38107658CC17}" type="sibTrans" cxnId="{4BFD60B0-9875-40E7-881B-0AED58E256E3}">
      <dgm:prSet/>
      <dgm:spPr/>
      <dgm:t>
        <a:bodyPr/>
        <a:lstStyle/>
        <a:p>
          <a:endParaRPr lang="en-US"/>
        </a:p>
      </dgm:t>
    </dgm:pt>
    <dgm:pt modelId="{5E00F9A9-E7D0-4690-B071-CCB3F9004C2C}">
      <dgm:prSet custT="1"/>
      <dgm:spPr/>
      <dgm:t>
        <a:bodyPr/>
        <a:lstStyle/>
        <a:p>
          <a:pPr algn="l" rtl="0"/>
          <a:r>
            <a:rPr lang="en-US" sz="1400" dirty="0" smtClean="0">
              <a:latin typeface="Microsoft YaHei" panose="020B0503020204020204" pitchFamily="34" charset="-122"/>
              <a:ea typeface="Microsoft YaHei" panose="020B0503020204020204" pitchFamily="34" charset="-122"/>
            </a:rPr>
            <a:t>Accurate in complex scenarios</a:t>
          </a:r>
          <a:endParaRPr lang="en-US" sz="1400" dirty="0">
            <a:latin typeface="Microsoft YaHei" panose="020B0503020204020204" pitchFamily="34" charset="-122"/>
            <a:ea typeface="Microsoft YaHei" panose="020B0503020204020204" pitchFamily="34" charset="-122"/>
          </a:endParaRPr>
        </a:p>
      </dgm:t>
    </dgm:pt>
    <dgm:pt modelId="{435AA041-70D2-4F86-BF17-7459C22D82F4}" type="parTrans" cxnId="{DA4359C4-E595-427F-9046-FA789262A6A5}">
      <dgm:prSet/>
      <dgm:spPr/>
      <dgm:t>
        <a:bodyPr/>
        <a:lstStyle/>
        <a:p>
          <a:endParaRPr lang="en-US"/>
        </a:p>
      </dgm:t>
    </dgm:pt>
    <dgm:pt modelId="{25DE4A28-8A49-4B09-9F87-C6EA7389AED8}" type="sibTrans" cxnId="{DA4359C4-E595-427F-9046-FA789262A6A5}">
      <dgm:prSet/>
      <dgm:spPr/>
      <dgm:t>
        <a:bodyPr/>
        <a:lstStyle/>
        <a:p>
          <a:endParaRPr lang="en-US"/>
        </a:p>
      </dgm:t>
    </dgm:pt>
    <dgm:pt modelId="{3DE12381-8BA2-40F4-9BF1-073375ACA67F}">
      <dgm:prSet custT="1"/>
      <dgm:spPr/>
      <dgm:t>
        <a:bodyPr/>
        <a:lstStyle/>
        <a:p>
          <a:pPr algn="l" rtl="0"/>
          <a:r>
            <a:rPr lang="en-US" sz="1400" dirty="0" smtClean="0">
              <a:latin typeface="Microsoft YaHei" panose="020B0503020204020204" pitchFamily="34" charset="-122"/>
              <a:ea typeface="Microsoft YaHei" panose="020B0503020204020204" pitchFamily="34" charset="-122"/>
            </a:rPr>
            <a:t>Fast and light-weight</a:t>
          </a:r>
          <a:endParaRPr lang="en-US" sz="1400" dirty="0">
            <a:latin typeface="Microsoft YaHei" panose="020B0503020204020204" pitchFamily="34" charset="-122"/>
            <a:ea typeface="Microsoft YaHei" panose="020B0503020204020204" pitchFamily="34" charset="-122"/>
          </a:endParaRPr>
        </a:p>
      </dgm:t>
    </dgm:pt>
    <dgm:pt modelId="{D31DFB71-EA60-4AF2-94EB-0ABA33807ECE}" type="parTrans" cxnId="{901EC8EE-C910-4044-9C76-D7FB320725DF}">
      <dgm:prSet/>
      <dgm:spPr/>
      <dgm:t>
        <a:bodyPr/>
        <a:lstStyle/>
        <a:p>
          <a:endParaRPr lang="en-US"/>
        </a:p>
      </dgm:t>
    </dgm:pt>
    <dgm:pt modelId="{CA12C000-CF9F-4195-BDE5-34C6513020B9}" type="sibTrans" cxnId="{901EC8EE-C910-4044-9C76-D7FB320725DF}">
      <dgm:prSet/>
      <dgm:spPr/>
      <dgm:t>
        <a:bodyPr/>
        <a:lstStyle/>
        <a:p>
          <a:endParaRPr lang="en-US"/>
        </a:p>
      </dgm:t>
    </dgm:pt>
    <dgm:pt modelId="{D14E3EE2-805D-4571-ABC6-B4FA4220FD15}">
      <dgm:prSet custT="1"/>
      <dgm:spPr/>
      <dgm:t>
        <a:bodyPr/>
        <a:lstStyle/>
        <a:p>
          <a:pPr algn="l" rtl="0"/>
          <a:r>
            <a:rPr lang="en-US" sz="1400" dirty="0" smtClean="0">
              <a:latin typeface="Microsoft YaHei" panose="020B0503020204020204" pitchFamily="34" charset="-122"/>
              <a:ea typeface="Microsoft YaHei" panose="020B0503020204020204" pitchFamily="34" charset="-122"/>
            </a:rPr>
            <a:t>Big advantage </a:t>
          </a:r>
          <a:r>
            <a:rPr lang="en-US" sz="1400" dirty="0" err="1" smtClean="0">
              <a:latin typeface="Microsoft YaHei" panose="020B0503020204020204" pitchFamily="34" charset="-122"/>
              <a:ea typeface="Microsoft YaHei" panose="020B0503020204020204" pitchFamily="34" charset="-122"/>
            </a:rPr>
            <a:t>wrt</a:t>
          </a:r>
          <a:r>
            <a:rPr lang="en-US" sz="1400" dirty="0" smtClean="0">
              <a:latin typeface="Microsoft YaHei" panose="020B0503020204020204" pitchFamily="34" charset="-122"/>
              <a:ea typeface="Microsoft YaHei" panose="020B0503020204020204" pitchFamily="34" charset="-122"/>
            </a:rPr>
            <a:t> simulations</a:t>
          </a:r>
          <a:endParaRPr lang="en-US" sz="1400" dirty="0">
            <a:latin typeface="Microsoft YaHei" panose="020B0503020204020204" pitchFamily="34" charset="-122"/>
            <a:ea typeface="Microsoft YaHei" panose="020B0503020204020204" pitchFamily="34" charset="-122"/>
          </a:endParaRPr>
        </a:p>
      </dgm:t>
    </dgm:pt>
    <dgm:pt modelId="{5A89B5AC-0A5E-4989-AAC4-3B50A44319B0}" type="parTrans" cxnId="{A6C3A895-6E4E-4BC0-89CE-5F7436EDD426}">
      <dgm:prSet/>
      <dgm:spPr/>
      <dgm:t>
        <a:bodyPr/>
        <a:lstStyle/>
        <a:p>
          <a:endParaRPr lang="en-US"/>
        </a:p>
      </dgm:t>
    </dgm:pt>
    <dgm:pt modelId="{78180397-E339-4778-8781-186EED40AA46}" type="sibTrans" cxnId="{A6C3A895-6E4E-4BC0-89CE-5F7436EDD426}">
      <dgm:prSet/>
      <dgm:spPr/>
      <dgm:t>
        <a:bodyPr/>
        <a:lstStyle/>
        <a:p>
          <a:endParaRPr lang="en-US"/>
        </a:p>
      </dgm:t>
    </dgm:pt>
    <dgm:pt modelId="{E8A7F677-C1FC-4945-8152-B09F1C50B57E}">
      <dgm:prSet custT="1"/>
      <dgm:spPr/>
      <dgm:t>
        <a:bodyPr/>
        <a:lstStyle/>
        <a:p>
          <a:pPr algn="l" rtl="0"/>
          <a:r>
            <a:rPr lang="en-US" sz="1400" dirty="0" smtClean="0">
              <a:latin typeface="Microsoft YaHei" panose="020B0503020204020204" pitchFamily="34" charset="-122"/>
              <a:ea typeface="Microsoft YaHei" panose="020B0503020204020204" pitchFamily="34" charset="-122"/>
            </a:rPr>
            <a:t>Different results with different topologies and routing schemes </a:t>
          </a:r>
          <a:r>
            <a:rPr lang="en-US" sz="14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dirty="0" smtClean="0">
              <a:solidFill>
                <a:srgbClr val="FF0000"/>
              </a:solidFill>
              <a:latin typeface="Microsoft YaHei" panose="020B0503020204020204" pitchFamily="34" charset="-122"/>
              <a:ea typeface="Microsoft YaHei" panose="020B0503020204020204" pitchFamily="34" charset="-122"/>
              <a:sym typeface="Wingdings" panose="05000000000000000000" pitchFamily="2" charset="2"/>
            </a:rPr>
            <a:t>direct/high dependence</a:t>
          </a:r>
          <a:endParaRPr lang="en-US" sz="1400" dirty="0">
            <a:solidFill>
              <a:srgbClr val="FF0000"/>
            </a:solidFill>
            <a:latin typeface="Microsoft YaHei" panose="020B0503020204020204" pitchFamily="34" charset="-122"/>
            <a:ea typeface="Microsoft YaHei" panose="020B0503020204020204" pitchFamily="34" charset="-122"/>
          </a:endParaRPr>
        </a:p>
      </dgm:t>
    </dgm:pt>
    <dgm:pt modelId="{151AA15C-E1A1-4034-A79F-690C5AD4B4F8}" type="parTrans" cxnId="{65DABDF0-D967-41FE-987A-E73E9AC5B548}">
      <dgm:prSet/>
      <dgm:spPr/>
      <dgm:t>
        <a:bodyPr/>
        <a:lstStyle/>
        <a:p>
          <a:endParaRPr lang="en-US"/>
        </a:p>
      </dgm:t>
    </dgm:pt>
    <dgm:pt modelId="{56A7526F-3CB7-4D70-B1E5-018A1FDF9CBC}" type="sibTrans" cxnId="{65DABDF0-D967-41FE-987A-E73E9AC5B548}">
      <dgm:prSet/>
      <dgm:spPr/>
      <dgm:t>
        <a:bodyPr/>
        <a:lstStyle/>
        <a:p>
          <a:endParaRPr lang="en-US"/>
        </a:p>
      </dgm:t>
    </dgm:pt>
    <dgm:pt modelId="{F4C98A07-2346-4C48-A364-1610F3E8C43B}">
      <dgm:prSet custT="1"/>
      <dgm:spPr/>
      <dgm:t>
        <a:bodyPr/>
        <a:lstStyle/>
        <a:p>
          <a:pPr algn="l" rtl="0"/>
          <a:r>
            <a:rPr lang="en-US" sz="1400" dirty="0" smtClean="0">
              <a:latin typeface="Microsoft YaHei" panose="020B0503020204020204" pitchFamily="34" charset="-122"/>
              <a:ea typeface="Microsoft YaHei" panose="020B0503020204020204" pitchFamily="34" charset="-122"/>
            </a:rPr>
            <a:t>Give great information on how far could NN give to estimating </a:t>
          </a:r>
          <a:r>
            <a:rPr lang="en-US" sz="1400" dirty="0" err="1" smtClean="0">
              <a:latin typeface="Microsoft YaHei" panose="020B0503020204020204" pitchFamily="34" charset="-122"/>
              <a:ea typeface="Microsoft YaHei" panose="020B0503020204020204" pitchFamily="34" charset="-122"/>
            </a:rPr>
            <a:t>QoS</a:t>
          </a:r>
          <a:endParaRPr lang="en-US" sz="1400" dirty="0">
            <a:latin typeface="Microsoft YaHei" panose="020B0503020204020204" pitchFamily="34" charset="-122"/>
            <a:ea typeface="Microsoft YaHei" panose="020B0503020204020204" pitchFamily="34" charset="-122"/>
          </a:endParaRPr>
        </a:p>
      </dgm:t>
    </dgm:pt>
    <dgm:pt modelId="{EC3A325B-4DE0-4D88-89A4-43BB3288ED12}" type="parTrans" cxnId="{8BADD747-C66D-4901-BC73-C81FE035FBC2}">
      <dgm:prSet/>
      <dgm:spPr/>
      <dgm:t>
        <a:bodyPr/>
        <a:lstStyle/>
        <a:p>
          <a:endParaRPr lang="en-US"/>
        </a:p>
      </dgm:t>
    </dgm:pt>
    <dgm:pt modelId="{6672BA91-1446-4647-A6DC-84C67634F9E5}" type="sibTrans" cxnId="{8BADD747-C66D-4901-BC73-C81FE035FBC2}">
      <dgm:prSet/>
      <dgm:spPr/>
      <dgm:t>
        <a:bodyPr/>
        <a:lstStyle/>
        <a:p>
          <a:endParaRPr lang="en-US"/>
        </a:p>
      </dgm:t>
    </dgm:pt>
    <dgm:pt modelId="{A84EF017-DD35-47DA-83A9-9DB4C7B81C20}">
      <dgm:prSet custT="1"/>
      <dgm:spPr/>
      <dgm:t>
        <a:bodyPr/>
        <a:lstStyle/>
        <a:p>
          <a:pPr algn="l" rtl="0"/>
          <a:r>
            <a:rPr lang="en-US" sz="1400" dirty="0" smtClean="0">
              <a:latin typeface="Microsoft YaHei" panose="020B0503020204020204" pitchFamily="34" charset="-122"/>
              <a:ea typeface="Microsoft YaHei" panose="020B0503020204020204" pitchFamily="34" charset="-122"/>
            </a:rPr>
            <a:t>Generalization under different situations is analyzed, to understand when a model should be retrained and when not</a:t>
          </a:r>
          <a:endParaRPr lang="en-US" sz="1400" dirty="0">
            <a:latin typeface="Microsoft YaHei" panose="020B0503020204020204" pitchFamily="34" charset="-122"/>
            <a:ea typeface="Microsoft YaHei" panose="020B0503020204020204" pitchFamily="34" charset="-122"/>
          </a:endParaRPr>
        </a:p>
      </dgm:t>
    </dgm:pt>
    <dgm:pt modelId="{E0B9A884-A38F-4B38-A79A-34719F268957}" type="parTrans" cxnId="{70235CFF-3FFD-4C6E-8187-600AB7D3CC3A}">
      <dgm:prSet/>
      <dgm:spPr/>
      <dgm:t>
        <a:bodyPr/>
        <a:lstStyle/>
        <a:p>
          <a:endParaRPr lang="en-US"/>
        </a:p>
      </dgm:t>
    </dgm:pt>
    <dgm:pt modelId="{CFD78CCD-DF77-4255-AE9E-A199448ABD44}" type="sibTrans" cxnId="{70235CFF-3FFD-4C6E-8187-600AB7D3CC3A}">
      <dgm:prSet/>
      <dgm:spPr/>
      <dgm:t>
        <a:bodyPr/>
        <a:lstStyle/>
        <a:p>
          <a:endParaRPr lang="en-US"/>
        </a:p>
      </dgm:t>
    </dgm:pt>
    <dgm:pt modelId="{7BC7AD9B-FD83-459B-89B5-44FD50C5C267}">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No online </a:t>
          </a:r>
          <a:r>
            <a:rPr lang="en-US" sz="1400" dirty="0" smtClean="0">
              <a:latin typeface="Microsoft YaHei" panose="020B0503020204020204" pitchFamily="34" charset="-122"/>
              <a:ea typeface="Microsoft YaHei" panose="020B0503020204020204" pitchFamily="34" charset="-122"/>
            </a:rPr>
            <a:t>learning</a:t>
          </a:r>
          <a:endParaRPr lang="en-US" sz="1400" dirty="0">
            <a:latin typeface="Microsoft YaHei" panose="020B0503020204020204" pitchFamily="34" charset="-122"/>
            <a:ea typeface="Microsoft YaHei" panose="020B0503020204020204" pitchFamily="34" charset="-122"/>
          </a:endParaRPr>
        </a:p>
      </dgm:t>
    </dgm:pt>
    <dgm:pt modelId="{D85DA3CB-2CF1-4A4B-9F4D-15D5A3AB68F2}" type="parTrans" cxnId="{9A6CED85-73AA-4E86-9F44-9C3E1E41DC8E}">
      <dgm:prSet/>
      <dgm:spPr/>
      <dgm:t>
        <a:bodyPr/>
        <a:lstStyle/>
        <a:p>
          <a:endParaRPr lang="en-US"/>
        </a:p>
      </dgm:t>
    </dgm:pt>
    <dgm:pt modelId="{85857DEC-2BAD-4B28-8F68-053638D73DBE}" type="sibTrans" cxnId="{9A6CED85-73AA-4E86-9F44-9C3E1E41DC8E}">
      <dgm:prSet/>
      <dgm:spPr/>
      <dgm:t>
        <a:bodyPr/>
        <a:lstStyle/>
        <a:p>
          <a:endParaRPr lang="en-US"/>
        </a:p>
      </dgm:t>
    </dgm:pt>
    <dgm:pt modelId="{01C3E4FC-DFB0-45FE-B7CE-673347B35AB9}">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Data-driven</a:t>
          </a:r>
          <a:r>
            <a:rPr lang="en-US" sz="1400" dirty="0" smtClean="0">
              <a:latin typeface="Microsoft YaHei" panose="020B0503020204020204" pitchFamily="34" charset="-122"/>
              <a:ea typeface="Microsoft YaHei" panose="020B0503020204020204" pitchFamily="34" charset="-122"/>
            </a:rPr>
            <a:t> approach: high dependence on data (as a ML technique) </a:t>
          </a:r>
          <a:r>
            <a:rPr lang="en-US" sz="14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dirty="0" smtClean="0">
              <a:latin typeface="Microsoft YaHei" panose="020B0503020204020204" pitchFamily="34" charset="-122"/>
              <a:ea typeface="Microsoft YaHei" panose="020B0503020204020204" pitchFamily="34" charset="-122"/>
            </a:rPr>
            <a:t>data must be reliable. </a:t>
          </a:r>
          <a:r>
            <a:rPr lang="en-US" sz="1400" dirty="0" smtClean="0">
              <a:solidFill>
                <a:srgbClr val="FF0000"/>
              </a:solidFill>
              <a:latin typeface="Microsoft YaHei" panose="020B0503020204020204" pitchFamily="34" charset="-122"/>
              <a:ea typeface="Microsoft YaHei" panose="020B0503020204020204" pitchFamily="34" charset="-122"/>
            </a:rPr>
            <a:t>Not true in the networking field, as they are simulated</a:t>
          </a:r>
          <a:endParaRPr lang="en-US" sz="1400" dirty="0">
            <a:solidFill>
              <a:srgbClr val="FF0000"/>
            </a:solidFill>
            <a:latin typeface="Microsoft YaHei" panose="020B0503020204020204" pitchFamily="34" charset="-122"/>
            <a:ea typeface="Microsoft YaHei" panose="020B0503020204020204" pitchFamily="34" charset="-122"/>
          </a:endParaRPr>
        </a:p>
      </dgm:t>
    </dgm:pt>
    <dgm:pt modelId="{C15537E1-D493-40E7-BEA8-73A4126530C1}" type="parTrans" cxnId="{631B41C7-78F3-42D7-B4C4-C3DB7F22725D}">
      <dgm:prSet/>
      <dgm:spPr/>
      <dgm:t>
        <a:bodyPr/>
        <a:lstStyle/>
        <a:p>
          <a:endParaRPr lang="en-US"/>
        </a:p>
      </dgm:t>
    </dgm:pt>
    <dgm:pt modelId="{ECA07A0B-6EF0-4436-9041-1F3113C4BDBA}" type="sibTrans" cxnId="{631B41C7-78F3-42D7-B4C4-C3DB7F22725D}">
      <dgm:prSet/>
      <dgm:spPr/>
      <dgm:t>
        <a:bodyPr/>
        <a:lstStyle/>
        <a:p>
          <a:endParaRPr lang="en-US"/>
        </a:p>
      </dgm:t>
    </dgm:pt>
    <dgm:pt modelId="{328B5423-2D65-4C05-B4E9-C947D48E44AD}">
      <dgm:prSet custT="1"/>
      <dgm:spPr/>
      <dgm:t>
        <a:bodyPr/>
        <a:lstStyle/>
        <a:p>
          <a:pPr algn="l" rtl="0"/>
          <a:r>
            <a:rPr lang="en-US" sz="1400" dirty="0" smtClean="0">
              <a:latin typeface="Microsoft YaHei" panose="020B0503020204020204" pitchFamily="34" charset="-122"/>
              <a:ea typeface="Microsoft YaHei" panose="020B0503020204020204" pitchFamily="34" charset="-122"/>
            </a:rPr>
            <a:t>Fixed size of input to NN</a:t>
          </a:r>
          <a:endParaRPr lang="en-US" sz="1400" dirty="0">
            <a:latin typeface="Microsoft YaHei" panose="020B0503020204020204" pitchFamily="34" charset="-122"/>
            <a:ea typeface="Microsoft YaHei" panose="020B0503020204020204" pitchFamily="34" charset="-122"/>
          </a:endParaRPr>
        </a:p>
      </dgm:t>
    </dgm:pt>
    <dgm:pt modelId="{754F86F5-33E2-4BD3-8E7C-76F28EAD2996}" type="parTrans" cxnId="{AB282435-0B64-4756-973A-EA4CEEDD1A42}">
      <dgm:prSet/>
      <dgm:spPr/>
      <dgm:t>
        <a:bodyPr/>
        <a:lstStyle/>
        <a:p>
          <a:endParaRPr lang="en-US"/>
        </a:p>
      </dgm:t>
    </dgm:pt>
    <dgm:pt modelId="{F3A9C71C-F774-43A4-93B5-A9EDF207192F}" type="sibTrans" cxnId="{AB282435-0B64-4756-973A-EA4CEEDD1A42}">
      <dgm:prSet/>
      <dgm:spPr/>
      <dgm:t>
        <a:bodyPr/>
        <a:lstStyle/>
        <a:p>
          <a:endParaRPr lang="en-US"/>
        </a:p>
      </dgm:t>
    </dgm:pt>
    <dgm:pt modelId="{7E691913-FB18-41AE-AA95-FA202738CF44}">
      <dgm:prSet custT="1"/>
      <dgm:spPr/>
      <dgm:t>
        <a:bodyPr/>
        <a:lstStyle/>
        <a:p>
          <a:pPr algn="l" rtl="0"/>
          <a:r>
            <a:rPr lang="en-US" sz="1400" dirty="0" smtClean="0">
              <a:latin typeface="Microsoft YaHei" panose="020B0503020204020204" pitchFamily="34" charset="-122"/>
              <a:ea typeface="Microsoft YaHei" panose="020B0503020204020204" pitchFamily="34" charset="-122"/>
            </a:rPr>
            <a:t>Results reported after subtracting the unavoidable variance. </a:t>
          </a:r>
          <a:r>
            <a:rPr lang="en-US" sz="1400" u="sng" dirty="0" smtClean="0">
              <a:latin typeface="Microsoft YaHei" panose="020B0503020204020204" pitchFamily="34" charset="-122"/>
              <a:ea typeface="Microsoft YaHei" panose="020B0503020204020204" pitchFamily="34" charset="-122"/>
            </a:rPr>
            <a:t>Not clear how they did this </a:t>
          </a:r>
          <a:r>
            <a:rPr lang="en-US" sz="1400" u="none"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u="none" dirty="0" smtClean="0">
              <a:solidFill>
                <a:srgbClr val="FF0000"/>
              </a:solidFill>
              <a:latin typeface="Microsoft YaHei" panose="020B0503020204020204" pitchFamily="34" charset="-122"/>
              <a:ea typeface="Microsoft YaHei" panose="020B0503020204020204" pitchFamily="34" charset="-122"/>
            </a:rPr>
            <a:t>so </a:t>
          </a:r>
          <a:r>
            <a:rPr lang="en-US" sz="1400" dirty="0" smtClean="0">
              <a:solidFill>
                <a:srgbClr val="FF0000"/>
              </a:solidFill>
              <a:latin typeface="Microsoft YaHei" panose="020B0503020204020204" pitchFamily="34" charset="-122"/>
              <a:ea typeface="Microsoft YaHei" panose="020B0503020204020204" pitchFamily="34" charset="-122"/>
            </a:rPr>
            <a:t>our results cannot be really compared</a:t>
          </a:r>
          <a:endParaRPr lang="en-US" sz="1400" dirty="0">
            <a:solidFill>
              <a:srgbClr val="FF0000"/>
            </a:solidFill>
            <a:latin typeface="Microsoft YaHei" panose="020B0503020204020204" pitchFamily="34" charset="-122"/>
            <a:ea typeface="Microsoft YaHei" panose="020B0503020204020204" pitchFamily="34" charset="-122"/>
          </a:endParaRPr>
        </a:p>
      </dgm:t>
    </dgm:pt>
    <dgm:pt modelId="{FC42EA80-E4A6-44C7-9550-5CAA0A55DD41}" type="parTrans" cxnId="{862BB197-6978-4AE3-8DEF-D63A697F614C}">
      <dgm:prSet/>
      <dgm:spPr/>
      <dgm:t>
        <a:bodyPr/>
        <a:lstStyle/>
        <a:p>
          <a:endParaRPr lang="en-US"/>
        </a:p>
      </dgm:t>
    </dgm:pt>
    <dgm:pt modelId="{79621649-4CC3-4BD4-9117-46A5E7442C82}" type="sibTrans" cxnId="{862BB197-6978-4AE3-8DEF-D63A697F614C}">
      <dgm:prSet/>
      <dgm:spPr/>
      <dgm:t>
        <a:bodyPr/>
        <a:lstStyle/>
        <a:p>
          <a:endParaRPr lang="en-US"/>
        </a:p>
      </dgm:t>
    </dgm:pt>
    <dgm:pt modelId="{4967E502-2DC1-4FA9-AB1D-1C7145ECF40F}">
      <dgm:prSet custT="1"/>
      <dgm:spPr/>
      <dgm:t>
        <a:bodyPr/>
        <a:lstStyle/>
        <a:p>
          <a:pPr algn="l" rtl="0"/>
          <a:r>
            <a:rPr lang="en-US" sz="1400" dirty="0" smtClean="0">
              <a:latin typeface="Microsoft YaHei" panose="020B0503020204020204" pitchFamily="34" charset="-122"/>
              <a:ea typeface="Microsoft YaHei" panose="020B0503020204020204" pitchFamily="34" charset="-122"/>
            </a:rPr>
            <a:t>Big advantage </a:t>
          </a:r>
          <a:r>
            <a:rPr lang="en-US" sz="1400" dirty="0" err="1" smtClean="0">
              <a:latin typeface="Microsoft YaHei" panose="020B0503020204020204" pitchFamily="34" charset="-122"/>
              <a:ea typeface="Microsoft YaHei" panose="020B0503020204020204" pitchFamily="34" charset="-122"/>
            </a:rPr>
            <a:t>wrt</a:t>
          </a:r>
          <a:r>
            <a:rPr lang="en-US" sz="1400" dirty="0" smtClean="0">
              <a:latin typeface="Microsoft YaHei" panose="020B0503020204020204" pitchFamily="34" charset="-122"/>
              <a:ea typeface="Microsoft YaHei" panose="020B0503020204020204" pitchFamily="34" charset="-122"/>
            </a:rPr>
            <a:t> queuing theory</a:t>
          </a:r>
          <a:endParaRPr lang="en-US" sz="1400" dirty="0">
            <a:latin typeface="Microsoft YaHei" panose="020B0503020204020204" pitchFamily="34" charset="-122"/>
            <a:ea typeface="Microsoft YaHei" panose="020B0503020204020204" pitchFamily="34" charset="-122"/>
          </a:endParaRPr>
        </a:p>
      </dgm:t>
    </dgm:pt>
    <dgm:pt modelId="{211690FC-09BB-4603-A12E-AC56E1408FBB}" type="sibTrans" cxnId="{45A68124-2621-4717-8BAE-185D8E3DC07B}">
      <dgm:prSet/>
      <dgm:spPr/>
      <dgm:t>
        <a:bodyPr/>
        <a:lstStyle/>
        <a:p>
          <a:endParaRPr lang="en-US"/>
        </a:p>
      </dgm:t>
    </dgm:pt>
    <dgm:pt modelId="{171F0479-A674-4911-A2CF-A42F59931B9F}" type="parTrans" cxnId="{45A68124-2621-4717-8BAE-185D8E3DC07B}">
      <dgm:prSet/>
      <dgm:spPr/>
      <dgm:t>
        <a:bodyPr/>
        <a:lstStyle/>
        <a:p>
          <a:endParaRPr lang="en-US"/>
        </a:p>
      </dgm:t>
    </dgm:pt>
    <dgm:pt modelId="{F58C848C-61BE-41B3-B9E9-1A14AE3E5ED7}">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All datasets are available</a:t>
          </a:r>
          <a:endParaRPr lang="en-US" sz="1400" dirty="0">
            <a:latin typeface="Microsoft YaHei" panose="020B0503020204020204" pitchFamily="34" charset="-122"/>
            <a:ea typeface="Microsoft YaHei" panose="020B0503020204020204" pitchFamily="34" charset="-122"/>
          </a:endParaRPr>
        </a:p>
      </dgm:t>
    </dgm:pt>
    <dgm:pt modelId="{7394AB2A-306C-4507-AC99-D18091C816DD}" type="parTrans" cxnId="{14C26C23-3E68-418E-ADFB-146DC0D67CEF}">
      <dgm:prSet/>
      <dgm:spPr/>
      <dgm:t>
        <a:bodyPr/>
        <a:lstStyle/>
        <a:p>
          <a:endParaRPr lang="en-US"/>
        </a:p>
      </dgm:t>
    </dgm:pt>
    <dgm:pt modelId="{C7DF8335-857D-4C5D-B333-9C6D73B8ECFD}" type="sibTrans" cxnId="{14C26C23-3E68-418E-ADFB-146DC0D67CEF}">
      <dgm:prSet/>
      <dgm:spPr/>
      <dgm:t>
        <a:bodyPr/>
        <a:lstStyle/>
        <a:p>
          <a:endParaRPr lang="en-US"/>
        </a:p>
      </dgm:t>
    </dgm:pt>
    <dgm:pt modelId="{84E982AD-2310-4C47-8CB5-7DAA8AEA3236}">
      <dgm:prSet custT="1"/>
      <dgm:spPr/>
      <dgm:t>
        <a:bodyPr/>
        <a:lstStyle/>
        <a:p>
          <a:pPr algn="l" rtl="0"/>
          <a:r>
            <a:rPr lang="en-US" sz="1400" dirty="0" smtClean="0">
              <a:latin typeface="Microsoft YaHei" panose="020B0503020204020204" pitchFamily="34" charset="-122"/>
              <a:ea typeface="Microsoft YaHei" panose="020B0503020204020204" pitchFamily="34" charset="-122"/>
            </a:rPr>
            <a:t>Good baseline for </a:t>
          </a:r>
          <a:r>
            <a:rPr lang="en-US" sz="1400" dirty="0" err="1" smtClean="0">
              <a:latin typeface="Microsoft YaHei" panose="020B0503020204020204" pitchFamily="34" charset="-122"/>
              <a:ea typeface="Microsoft YaHei" panose="020B0503020204020204" pitchFamily="34" charset="-122"/>
            </a:rPr>
            <a:t>QoS</a:t>
          </a:r>
          <a:r>
            <a:rPr lang="en-US" sz="1400" dirty="0" smtClean="0">
              <a:latin typeface="Microsoft YaHei" panose="020B0503020204020204" pitchFamily="34" charset="-122"/>
              <a:ea typeface="Microsoft YaHei" panose="020B0503020204020204" pitchFamily="34" charset="-122"/>
            </a:rPr>
            <a:t> estimation</a:t>
          </a:r>
          <a:endParaRPr lang="en-US" sz="1400" dirty="0">
            <a:latin typeface="Microsoft YaHei" panose="020B0503020204020204" pitchFamily="34" charset="-122"/>
            <a:ea typeface="Microsoft YaHei" panose="020B0503020204020204" pitchFamily="34" charset="-122"/>
          </a:endParaRPr>
        </a:p>
      </dgm:t>
    </dgm:pt>
    <dgm:pt modelId="{DCE66501-8EAA-458E-8DF6-1650B36056CD}" type="parTrans" cxnId="{ADF7D4F7-5BF2-49EC-8E5D-9D0665F22BE2}">
      <dgm:prSet/>
      <dgm:spPr/>
      <dgm:t>
        <a:bodyPr/>
        <a:lstStyle/>
        <a:p>
          <a:endParaRPr lang="en-US"/>
        </a:p>
      </dgm:t>
    </dgm:pt>
    <dgm:pt modelId="{C8B707B1-1ED2-4DAC-BC00-E644A36C915D}" type="sibTrans" cxnId="{ADF7D4F7-5BF2-49EC-8E5D-9D0665F22BE2}">
      <dgm:prSet/>
      <dgm:spPr/>
      <dgm:t>
        <a:bodyPr/>
        <a:lstStyle/>
        <a:p>
          <a:endParaRPr lang="en-US"/>
        </a:p>
      </dgm:t>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custScaleX="119489" custScaleY="110106" custLinFactNeighborX="229" custLinFactNeighborY="-2720"/>
      <dgm:spPr/>
    </dgm:pt>
    <dgm:pt modelId="{261F4F63-B217-47EE-A0F6-DEADDD668A2A}" type="pres">
      <dgm:prSet presAssocID="{61C94664-6958-452E-AF63-251C4D657E31}" presName="ParentText1" presStyleLbl="revTx" presStyleIdx="0" presStyleCnt="2" custScaleX="93887" custScaleY="114267" custLinFactNeighborX="-17457" custLinFactNeighborY="86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custScaleX="121233" custScaleY="113890" custLinFactNeighborX="8838" custLinFactNeighborY="-4421">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custLinFactNeighborX="23988" custLinFactNeighborY="3941"/>
      <dgm:spPr/>
    </dgm:pt>
    <dgm:pt modelId="{3185A37D-1C7F-4CD3-9BCC-5BC9ACFD8F3F}" type="pres">
      <dgm:prSet presAssocID="{61C94664-6958-452E-AF63-251C4D657E31}" presName="Divider" presStyleLbl="parChTrans1D1" presStyleIdx="0" presStyleCnt="1" custLinFactX="-20300000" custLinFactNeighborX="-20332491" custLinFactNeighborY="960"/>
      <dgm:spPr/>
    </dgm:pt>
  </dgm:ptLst>
  <dgm:cxnLst>
    <dgm:cxn modelId="{19DCAB32-EEC2-48C3-9F70-E80710B6A739}" type="presOf" srcId="{5F82C0C7-98B5-4D47-AC19-785E759C05C9}" destId="{567FFDF9-1CAC-4DAC-A3D4-02F339A2F96F}" srcOrd="0" destOrd="1" presId="urn:microsoft.com/office/officeart/2009/3/layout/PlusandMinus"/>
    <dgm:cxn modelId="{E0B1D200-F8ED-4531-A08C-91196068F475}" type="presOf" srcId="{84E982AD-2310-4C47-8CB5-7DAA8AEA3236}" destId="{261F4F63-B217-47EE-A0F6-DEADDD668A2A}" srcOrd="0" destOrd="1" presId="urn:microsoft.com/office/officeart/2009/3/layout/PlusandMinus"/>
    <dgm:cxn modelId="{70235CFF-3FFD-4C6E-8187-600AB7D3CC3A}" srcId="{DE669321-1CF3-473C-BB36-36FCD94DA8D6}" destId="{A84EF017-DD35-47DA-83A9-9DB4C7B81C20}" srcOrd="4" destOrd="0" parTransId="{E0B9A884-A38F-4B38-A79A-34719F268957}" sibTransId="{CFD78CCD-DF77-4255-AE9E-A199448ABD44}"/>
    <dgm:cxn modelId="{A58FE709-AE84-4D7F-850F-9556FD58E3BB}" type="presOf" srcId="{DEBD9C63-7BB2-463E-9E8C-787C376BADC4}" destId="{567FFDF9-1CAC-4DAC-A3D4-02F339A2F96F}" srcOrd="0" destOrd="0" presId="urn:microsoft.com/office/officeart/2009/3/layout/PlusandMinus"/>
    <dgm:cxn modelId="{DA4359C4-E595-427F-9046-FA789262A6A5}" srcId="{DE669321-1CF3-473C-BB36-36FCD94DA8D6}" destId="{5E00F9A9-E7D0-4690-B071-CCB3F9004C2C}" srcOrd="1" destOrd="0" parTransId="{435AA041-70D2-4F86-BF17-7459C22D82F4}" sibTransId="{25DE4A28-8A49-4B09-9F87-C6EA7389AED8}"/>
    <dgm:cxn modelId="{14C26C23-3E68-418E-ADFB-146DC0D67CEF}" srcId="{DE669321-1CF3-473C-BB36-36FCD94DA8D6}" destId="{F58C848C-61BE-41B3-B9E9-1A14AE3E5ED7}" srcOrd="5" destOrd="0" parTransId="{7394AB2A-306C-4507-AC99-D18091C816DD}" sibTransId="{C7DF8335-857D-4C5D-B333-9C6D73B8ECFD}"/>
    <dgm:cxn modelId="{CC65034E-38AD-46AF-85B9-46A0BBE74734}" type="presOf" srcId="{7BC7AD9B-FD83-459B-89B5-44FD50C5C267}" destId="{567FFDF9-1CAC-4DAC-A3D4-02F339A2F96F}" srcOrd="0" destOrd="3" presId="urn:microsoft.com/office/officeart/2009/3/layout/PlusandMinus"/>
    <dgm:cxn modelId="{76EF4F42-7E92-4853-8F82-5C52D6A5CB91}" type="presOf" srcId="{F4C98A07-2346-4C48-A364-1610F3E8C43B}" destId="{261F4F63-B217-47EE-A0F6-DEADDD668A2A}" srcOrd="0" destOrd="6" presId="urn:microsoft.com/office/officeart/2009/3/layout/PlusandMinus"/>
    <dgm:cxn modelId="{E4F3743A-B1C3-48A5-8B81-E7C089183724}" type="presOf" srcId="{A84EF017-DD35-47DA-83A9-9DB4C7B81C20}" destId="{261F4F63-B217-47EE-A0F6-DEADDD668A2A}" srcOrd="0" destOrd="7" presId="urn:microsoft.com/office/officeart/2009/3/layout/PlusandMinus"/>
    <dgm:cxn modelId="{4857301D-E4C2-466A-931F-08904C18CD50}" srcId="{61C94664-6958-452E-AF63-251C4D657E31}" destId="{DE669321-1CF3-473C-BB36-36FCD94DA8D6}" srcOrd="0" destOrd="0" parTransId="{19CBAADF-9953-4971-8CE1-5DAA2015746D}" sibTransId="{0200B3CC-95C2-4DEF-8F97-11BF04778B75}"/>
    <dgm:cxn modelId="{4BFD60B0-9875-40E7-881B-0AED58E256E3}" srcId="{DEBD9C63-7BB2-463E-9E8C-787C376BADC4}" destId="{5F82C0C7-98B5-4D47-AC19-785E759C05C9}" srcOrd="0" destOrd="0" parTransId="{52B60937-3327-4810-A06B-BEAAA408C2E9}" sibTransId="{137620E2-AB01-44DE-B34A-38107658CC17}"/>
    <dgm:cxn modelId="{901EC8EE-C910-4044-9C76-D7FB320725DF}" srcId="{DE669321-1CF3-473C-BB36-36FCD94DA8D6}" destId="{3DE12381-8BA2-40F4-9BF1-073375ACA67F}" srcOrd="2" destOrd="0" parTransId="{D31DFB71-EA60-4AF2-94EB-0ABA33807ECE}" sibTransId="{CA12C000-CF9F-4195-BDE5-34C6513020B9}"/>
    <dgm:cxn modelId="{11EF1E43-3BF5-4C49-81B8-50DD68529C92}" type="presOf" srcId="{3DE12381-8BA2-40F4-9BF1-073375ACA67F}" destId="{261F4F63-B217-47EE-A0F6-DEADDD668A2A}" srcOrd="0" destOrd="4" presId="urn:microsoft.com/office/officeart/2009/3/layout/PlusandMinus"/>
    <dgm:cxn modelId="{65DABDF0-D967-41FE-987A-E73E9AC5B548}" srcId="{5F82C0C7-98B5-4D47-AC19-785E759C05C9}" destId="{E8A7F677-C1FC-4945-8152-B09F1C50B57E}" srcOrd="0" destOrd="0" parTransId="{151AA15C-E1A1-4034-A79F-690C5AD4B4F8}" sibTransId="{56A7526F-3CB7-4D70-B1E5-018A1FDF9CBC}"/>
    <dgm:cxn modelId="{965B380E-BB46-42CA-B00F-ED87B6F09E4A}" srcId="{61C94664-6958-452E-AF63-251C4D657E31}" destId="{DEBD9C63-7BB2-463E-9E8C-787C376BADC4}" srcOrd="1" destOrd="0" parTransId="{F50F3DEB-287C-4DBA-AA5B-291ADE69DD72}" sibTransId="{5E13DEFB-B824-4749-A883-E16807E7EF51}"/>
    <dgm:cxn modelId="{9191A696-C5A7-4122-B585-41AF907D2631}" type="presOf" srcId="{D14E3EE2-805D-4571-ABC6-B4FA4220FD15}" destId="{261F4F63-B217-47EE-A0F6-DEADDD668A2A}" srcOrd="0" destOrd="5" presId="urn:microsoft.com/office/officeart/2009/3/layout/PlusandMinus"/>
    <dgm:cxn modelId="{AA55D6AB-AB14-4F09-8E2E-970390D1065E}" type="presOf" srcId="{DE669321-1CF3-473C-BB36-36FCD94DA8D6}" destId="{261F4F63-B217-47EE-A0F6-DEADDD668A2A}" srcOrd="0" destOrd="0" presId="urn:microsoft.com/office/officeart/2009/3/layout/PlusandMinus"/>
    <dgm:cxn modelId="{862BB197-6978-4AE3-8DEF-D63A697F614C}" srcId="{DEBD9C63-7BB2-463E-9E8C-787C376BADC4}" destId="{7E691913-FB18-41AE-AA95-FA202738CF44}" srcOrd="4" destOrd="0" parTransId="{FC42EA80-E4A6-44C7-9550-5CAA0A55DD41}" sibTransId="{79621649-4CC3-4BD4-9117-46A5E7442C82}"/>
    <dgm:cxn modelId="{45A68124-2621-4717-8BAE-185D8E3DC07B}" srcId="{5E00F9A9-E7D0-4690-B071-CCB3F9004C2C}" destId="{4967E502-2DC1-4FA9-AB1D-1C7145ECF40F}" srcOrd="0" destOrd="0" parTransId="{171F0479-A674-4911-A2CF-A42F59931B9F}" sibTransId="{211690FC-09BB-4603-A12E-AC56E1408FBB}"/>
    <dgm:cxn modelId="{9A6CED85-73AA-4E86-9F44-9C3E1E41DC8E}" srcId="{DEBD9C63-7BB2-463E-9E8C-787C376BADC4}" destId="{7BC7AD9B-FD83-459B-89B5-44FD50C5C267}" srcOrd="1" destOrd="0" parTransId="{D85DA3CB-2CF1-4A4B-9F4D-15D5A3AB68F2}" sibTransId="{85857DEC-2BAD-4B28-8F68-053638D73DBE}"/>
    <dgm:cxn modelId="{AB282435-0B64-4756-973A-EA4CEEDD1A42}" srcId="{DEBD9C63-7BB2-463E-9E8C-787C376BADC4}" destId="{328B5423-2D65-4C05-B4E9-C947D48E44AD}" srcOrd="3" destOrd="0" parTransId="{754F86F5-33E2-4BD3-8E7C-76F28EAD2996}" sibTransId="{F3A9C71C-F774-43A4-93B5-A9EDF207192F}"/>
    <dgm:cxn modelId="{2EC1517E-E060-4B73-BA3F-2C1A1734237A}" type="presOf" srcId="{61C94664-6958-452E-AF63-251C4D657E31}" destId="{DB4B21A1-9670-49A7-A709-ECFD575EFEAE}" srcOrd="0" destOrd="0" presId="urn:microsoft.com/office/officeart/2009/3/layout/PlusandMinus"/>
    <dgm:cxn modelId="{B9217235-A64F-41D6-AD68-26595704722C}" type="presOf" srcId="{5E00F9A9-E7D0-4690-B071-CCB3F9004C2C}" destId="{261F4F63-B217-47EE-A0F6-DEADDD668A2A}" srcOrd="0" destOrd="2" presId="urn:microsoft.com/office/officeart/2009/3/layout/PlusandMinus"/>
    <dgm:cxn modelId="{C6AB98C6-C788-41DA-9F24-C86A18F21BC0}" type="presOf" srcId="{E8A7F677-C1FC-4945-8152-B09F1C50B57E}" destId="{567FFDF9-1CAC-4DAC-A3D4-02F339A2F96F}" srcOrd="0" destOrd="2" presId="urn:microsoft.com/office/officeart/2009/3/layout/PlusandMinus"/>
    <dgm:cxn modelId="{ADF7D4F7-5BF2-49EC-8E5D-9D0665F22BE2}" srcId="{DE669321-1CF3-473C-BB36-36FCD94DA8D6}" destId="{84E982AD-2310-4C47-8CB5-7DAA8AEA3236}" srcOrd="0" destOrd="0" parTransId="{DCE66501-8EAA-458E-8DF6-1650B36056CD}" sibTransId="{C8B707B1-1ED2-4DAC-BC00-E644A36C915D}"/>
    <dgm:cxn modelId="{631B41C7-78F3-42D7-B4C4-C3DB7F22725D}" srcId="{DEBD9C63-7BB2-463E-9E8C-787C376BADC4}" destId="{01C3E4FC-DFB0-45FE-B7CE-673347B35AB9}" srcOrd="2" destOrd="0" parTransId="{C15537E1-D493-40E7-BEA8-73A4126530C1}" sibTransId="{ECA07A0B-6EF0-4436-9041-1F3113C4BDBA}"/>
    <dgm:cxn modelId="{C9580638-C44A-4758-8FB7-A7E9BA1EAB6F}" type="presOf" srcId="{4967E502-2DC1-4FA9-AB1D-1C7145ECF40F}" destId="{261F4F63-B217-47EE-A0F6-DEADDD668A2A}" srcOrd="0" destOrd="3" presId="urn:microsoft.com/office/officeart/2009/3/layout/PlusandMinus"/>
    <dgm:cxn modelId="{3D301D03-9D01-4B5E-B272-68FD1302826E}" type="presOf" srcId="{F58C848C-61BE-41B3-B9E9-1A14AE3E5ED7}" destId="{261F4F63-B217-47EE-A0F6-DEADDD668A2A}" srcOrd="0" destOrd="8" presId="urn:microsoft.com/office/officeart/2009/3/layout/PlusandMinus"/>
    <dgm:cxn modelId="{8F6F4691-4FA2-4B27-986E-B6F1B55A270B}" type="presOf" srcId="{328B5423-2D65-4C05-B4E9-C947D48E44AD}" destId="{567FFDF9-1CAC-4DAC-A3D4-02F339A2F96F}" srcOrd="0" destOrd="5" presId="urn:microsoft.com/office/officeart/2009/3/layout/PlusandMinus"/>
    <dgm:cxn modelId="{6D155382-6976-4D5D-8AA9-E569456A8A83}" type="presOf" srcId="{7E691913-FB18-41AE-AA95-FA202738CF44}" destId="{567FFDF9-1CAC-4DAC-A3D4-02F339A2F96F}" srcOrd="0" destOrd="6" presId="urn:microsoft.com/office/officeart/2009/3/layout/PlusandMinus"/>
    <dgm:cxn modelId="{8BADD747-C66D-4901-BC73-C81FE035FBC2}" srcId="{DE669321-1CF3-473C-BB36-36FCD94DA8D6}" destId="{F4C98A07-2346-4C48-A364-1610F3E8C43B}" srcOrd="3" destOrd="0" parTransId="{EC3A325B-4DE0-4D88-89A4-43BB3288ED12}" sibTransId="{6672BA91-1446-4647-A6DC-84C67634F9E5}"/>
    <dgm:cxn modelId="{A6C3A895-6E4E-4BC0-89CE-5F7436EDD426}" srcId="{3DE12381-8BA2-40F4-9BF1-073375ACA67F}" destId="{D14E3EE2-805D-4571-ABC6-B4FA4220FD15}" srcOrd="0" destOrd="0" parTransId="{5A89B5AC-0A5E-4989-AAC4-3B50A44319B0}" sibTransId="{78180397-E339-4778-8781-186EED40AA46}"/>
    <dgm:cxn modelId="{345B3EDA-245F-4115-88A8-E587F0B07A63}" type="presOf" srcId="{01C3E4FC-DFB0-45FE-B7CE-673347B35AB9}" destId="{567FFDF9-1CAC-4DAC-A3D4-02F339A2F96F}" srcOrd="0" destOrd="4" presId="urn:microsoft.com/office/officeart/2009/3/layout/PlusandMinus"/>
    <dgm:cxn modelId="{40E7698E-85DD-4996-A8FB-4178523FC18C}" type="presParOf" srcId="{DB4B21A1-9670-49A7-A709-ECFD575EFEAE}" destId="{7CF03B0E-A793-4F84-88AF-62666BEDFD05}" srcOrd="0" destOrd="0" presId="urn:microsoft.com/office/officeart/2009/3/layout/PlusandMinus"/>
    <dgm:cxn modelId="{B940544B-6CB6-40C0-937B-5CD6B00062BB}" type="presParOf" srcId="{DB4B21A1-9670-49A7-A709-ECFD575EFEAE}" destId="{261F4F63-B217-47EE-A0F6-DEADDD668A2A}" srcOrd="1" destOrd="0" presId="urn:microsoft.com/office/officeart/2009/3/layout/PlusandMinus"/>
    <dgm:cxn modelId="{33A969FF-9F16-427E-81D8-82D5DDF96478}" type="presParOf" srcId="{DB4B21A1-9670-49A7-A709-ECFD575EFEAE}" destId="{567FFDF9-1CAC-4DAC-A3D4-02F339A2F96F}" srcOrd="2" destOrd="0" presId="urn:microsoft.com/office/officeart/2009/3/layout/PlusandMinus"/>
    <dgm:cxn modelId="{9CD7B07D-83A0-4343-87E8-852A28BB0DF3}" type="presParOf" srcId="{DB4B21A1-9670-49A7-A709-ECFD575EFEAE}" destId="{6D8325A2-C2D1-4F23-86CC-FFD5730A6CA1}" srcOrd="3" destOrd="0" presId="urn:microsoft.com/office/officeart/2009/3/layout/PlusandMinus"/>
    <dgm:cxn modelId="{DEEDCA40-155A-4CED-B2FF-841DB2E13902}" type="presParOf" srcId="{DB4B21A1-9670-49A7-A709-ECFD575EFEAE}" destId="{8BBAF604-921F-4C7D-92DE-599D1C21A6B4}" srcOrd="4" destOrd="0" presId="urn:microsoft.com/office/officeart/2009/3/layout/PlusandMinus"/>
    <dgm:cxn modelId="{77843A5C-2259-4C24-BA57-7A24A63E217E}"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custT="1"/>
      <dgm:spPr/>
      <dgm:t>
        <a:bodyPr/>
        <a:lstStyle/>
        <a:p>
          <a:pPr algn="ctr" rtl="0"/>
          <a:r>
            <a:rPr lang="en-US" sz="1800" b="1" dirty="0" err="1" smtClean="0">
              <a:latin typeface="Microsoft YaHei" panose="020B0503020204020204" pitchFamily="34" charset="-122"/>
              <a:ea typeface="Microsoft YaHei" panose="020B0503020204020204" pitchFamily="34" charset="-122"/>
            </a:rPr>
            <a:t>Strenghts</a:t>
          </a:r>
          <a:endParaRPr lang="en-US" sz="1800" b="1" dirty="0">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custT="1"/>
      <dgm:spPr/>
      <dgm:t>
        <a:bodyPr/>
        <a:lstStyle/>
        <a:p>
          <a:pPr algn="ctr" rtl="0"/>
          <a:r>
            <a:rPr lang="en-US" sz="1800" b="1" dirty="0" smtClean="0">
              <a:latin typeface="Microsoft YaHei" panose="020B0503020204020204" pitchFamily="34" charset="-122"/>
              <a:ea typeface="Microsoft YaHei" panose="020B0503020204020204" pitchFamily="34" charset="-122"/>
            </a:rPr>
            <a:t>Falls</a:t>
          </a:r>
          <a:endParaRPr lang="en-US" sz="1800" b="1"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5F82C0C7-98B5-4D47-AC19-785E759C05C9}">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Model is built only considering the traffic matrix. No learning based on the configuration (topology &amp; routing)</a:t>
          </a:r>
          <a:endParaRPr lang="en-US" sz="1400" b="1" dirty="0">
            <a:latin typeface="Microsoft YaHei" panose="020B0503020204020204" pitchFamily="34" charset="-122"/>
            <a:ea typeface="Microsoft YaHei" panose="020B0503020204020204" pitchFamily="34" charset="-122"/>
          </a:endParaRPr>
        </a:p>
      </dgm:t>
    </dgm:pt>
    <dgm:pt modelId="{52B60937-3327-4810-A06B-BEAAA408C2E9}" type="parTrans" cxnId="{4BFD60B0-9875-40E7-881B-0AED58E256E3}">
      <dgm:prSet/>
      <dgm:spPr/>
      <dgm:t>
        <a:bodyPr/>
        <a:lstStyle/>
        <a:p>
          <a:endParaRPr lang="en-US"/>
        </a:p>
      </dgm:t>
    </dgm:pt>
    <dgm:pt modelId="{137620E2-AB01-44DE-B34A-38107658CC17}" type="sibTrans" cxnId="{4BFD60B0-9875-40E7-881B-0AED58E256E3}">
      <dgm:prSet/>
      <dgm:spPr/>
      <dgm:t>
        <a:bodyPr/>
        <a:lstStyle/>
        <a:p>
          <a:endParaRPr lang="en-US"/>
        </a:p>
      </dgm:t>
    </dgm:pt>
    <dgm:pt modelId="{E8A7F677-C1FC-4945-8152-B09F1C50B57E}">
      <dgm:prSet custT="1"/>
      <dgm:spPr/>
      <dgm:t>
        <a:bodyPr/>
        <a:lstStyle/>
        <a:p>
          <a:pPr algn="l" rtl="0"/>
          <a:r>
            <a:rPr lang="en-US" sz="1400" u="sng" dirty="0" smtClean="0">
              <a:solidFill>
                <a:schemeClr val="tx1"/>
              </a:solidFill>
              <a:latin typeface="Microsoft YaHei" panose="020B0503020204020204" pitchFamily="34" charset="-122"/>
              <a:ea typeface="Microsoft YaHei" panose="020B0503020204020204" pitchFamily="34" charset="-122"/>
            </a:rPr>
            <a:t>No proof that it is able to generalize</a:t>
          </a:r>
          <a:r>
            <a:rPr lang="en-US" sz="1400" dirty="0" smtClean="0">
              <a:solidFill>
                <a:schemeClr val="tx1"/>
              </a:solidFill>
              <a:latin typeface="Microsoft YaHei" panose="020B0503020204020204" pitchFamily="34" charset="-122"/>
              <a:ea typeface="Microsoft YaHei" panose="020B0503020204020204" pitchFamily="34" charset="-122"/>
            </a:rPr>
            <a:t> over different networks</a:t>
          </a:r>
          <a:endParaRPr lang="en-US" sz="1400" dirty="0">
            <a:solidFill>
              <a:schemeClr val="tx1"/>
            </a:solidFill>
            <a:latin typeface="Microsoft YaHei" panose="020B0503020204020204" pitchFamily="34" charset="-122"/>
            <a:ea typeface="Microsoft YaHei" panose="020B0503020204020204" pitchFamily="34" charset="-122"/>
          </a:endParaRPr>
        </a:p>
      </dgm:t>
    </dgm:pt>
    <dgm:pt modelId="{151AA15C-E1A1-4034-A79F-690C5AD4B4F8}" type="parTrans" cxnId="{65DABDF0-D967-41FE-987A-E73E9AC5B548}">
      <dgm:prSet/>
      <dgm:spPr/>
      <dgm:t>
        <a:bodyPr/>
        <a:lstStyle/>
        <a:p>
          <a:endParaRPr lang="en-US"/>
        </a:p>
      </dgm:t>
    </dgm:pt>
    <dgm:pt modelId="{56A7526F-3CB7-4D70-B1E5-018A1FDF9CBC}" type="sibTrans" cxnId="{65DABDF0-D967-41FE-987A-E73E9AC5B548}">
      <dgm:prSet/>
      <dgm:spPr/>
      <dgm:t>
        <a:bodyPr/>
        <a:lstStyle/>
        <a:p>
          <a:endParaRPr lang="en-US"/>
        </a:p>
      </dgm:t>
    </dgm:pt>
    <dgm:pt modelId="{5E00F9A9-E7D0-4690-B071-CCB3F9004C2C}">
      <dgm:prSet custT="1"/>
      <dgm:spPr/>
      <dgm:t>
        <a:bodyPr/>
        <a:lstStyle/>
        <a:p>
          <a:pPr algn="l" rtl="0"/>
          <a:r>
            <a:rPr lang="en-US" sz="1400" dirty="0" smtClean="0">
              <a:latin typeface="Microsoft YaHei" panose="020B0503020204020204" pitchFamily="34" charset="-122"/>
              <a:ea typeface="Microsoft YaHei" panose="020B0503020204020204" pitchFamily="34" charset="-122"/>
            </a:rPr>
            <a:t>Model is </a:t>
          </a:r>
          <a:r>
            <a:rPr lang="en-US" sz="1400" b="1" dirty="0" smtClean="0">
              <a:solidFill>
                <a:srgbClr val="00B050"/>
              </a:solidFill>
              <a:latin typeface="Microsoft YaHei" panose="020B0503020204020204" pitchFamily="34" charset="-122"/>
              <a:ea typeface="Microsoft YaHei" panose="020B0503020204020204" pitchFamily="34" charset="-122"/>
            </a:rPr>
            <a:t>improved</a:t>
          </a:r>
          <a:r>
            <a:rPr lang="en-US" sz="1400" dirty="0" smtClean="0">
              <a:latin typeface="Microsoft YaHei" panose="020B0503020204020204" pitchFamily="34" charset="-122"/>
              <a:ea typeface="Microsoft YaHei" panose="020B0503020204020204" pitchFamily="34" charset="-122"/>
            </a:rPr>
            <a:t> in every aspect if compared to the previous paper</a:t>
          </a:r>
          <a:endParaRPr lang="en-US" sz="1400" dirty="0">
            <a:latin typeface="Microsoft YaHei" panose="020B0503020204020204" pitchFamily="34" charset="-122"/>
            <a:ea typeface="Microsoft YaHei" panose="020B0503020204020204" pitchFamily="34" charset="-122"/>
          </a:endParaRPr>
        </a:p>
      </dgm:t>
    </dgm:pt>
    <dgm:pt modelId="{25DE4A28-8A49-4B09-9F87-C6EA7389AED8}" type="sibTrans" cxnId="{DA4359C4-E595-427F-9046-FA789262A6A5}">
      <dgm:prSet/>
      <dgm:spPr/>
      <dgm:t>
        <a:bodyPr/>
        <a:lstStyle/>
        <a:p>
          <a:endParaRPr lang="en-US"/>
        </a:p>
      </dgm:t>
    </dgm:pt>
    <dgm:pt modelId="{435AA041-70D2-4F86-BF17-7459C22D82F4}" type="parTrans" cxnId="{DA4359C4-E595-427F-9046-FA789262A6A5}">
      <dgm:prSet/>
      <dgm:spPr/>
      <dgm:t>
        <a:bodyPr/>
        <a:lstStyle/>
        <a:p>
          <a:endParaRPr lang="en-US"/>
        </a:p>
      </dgm:t>
    </dgm:pt>
    <dgm:pt modelId="{7A7A91B5-313F-4A3C-8DD4-37566DA9FBCB}">
      <dgm:prSet custT="1"/>
      <dgm:spPr/>
      <dgm:t>
        <a:bodyPr/>
        <a:lstStyle/>
        <a:p>
          <a:pPr rtl="0"/>
          <a:r>
            <a:rPr lang="en-US" sz="1400" dirty="0" smtClean="0">
              <a:latin typeface="Microsoft YaHei" panose="020B0503020204020204" pitchFamily="34" charset="-122"/>
              <a:ea typeface="Microsoft YaHei" panose="020B0503020204020204" pitchFamily="34" charset="-122"/>
            </a:rPr>
            <a:t>A comparison with other DL techniques is shown</a:t>
          </a:r>
          <a:endParaRPr lang="en-US" sz="1400" dirty="0">
            <a:latin typeface="Microsoft YaHei" panose="020B0503020204020204" pitchFamily="34" charset="-122"/>
            <a:ea typeface="Microsoft YaHei" panose="020B0503020204020204" pitchFamily="34" charset="-122"/>
          </a:endParaRPr>
        </a:p>
      </dgm:t>
    </dgm:pt>
    <dgm:pt modelId="{FF3AD874-AF65-4970-B83D-056F6C0EED58}" type="parTrans" cxnId="{2BBBF04F-20AA-4C48-A66E-4B2E92C46A86}">
      <dgm:prSet/>
      <dgm:spPr/>
      <dgm:t>
        <a:bodyPr/>
        <a:lstStyle/>
        <a:p>
          <a:endParaRPr lang="en-US"/>
        </a:p>
      </dgm:t>
    </dgm:pt>
    <dgm:pt modelId="{3A4C4BF3-87E7-4128-A248-5731487B0EDD}" type="sibTrans" cxnId="{2BBBF04F-20AA-4C48-A66E-4B2E92C46A86}">
      <dgm:prSet/>
      <dgm:spPr/>
      <dgm:t>
        <a:bodyPr/>
        <a:lstStyle/>
        <a:p>
          <a:endParaRPr lang="en-US"/>
        </a:p>
      </dgm:t>
    </dgm:pt>
    <dgm:pt modelId="{A4A59204-C352-4155-A965-EB60FDA62B37}">
      <dgm:prSet custT="1"/>
      <dgm:spPr/>
      <dgm:t>
        <a:bodyPr/>
        <a:lstStyle/>
        <a:p>
          <a:pPr rtl="0"/>
          <a:r>
            <a:rPr lang="en-US" sz="1400" b="1" dirty="0" smtClean="0">
              <a:solidFill>
                <a:schemeClr val="tx1"/>
              </a:solidFill>
              <a:latin typeface="Microsoft YaHei" panose="020B0503020204020204" pitchFamily="34" charset="-122"/>
              <a:ea typeface="Microsoft YaHei" panose="020B0503020204020204" pitchFamily="34" charset="-122"/>
            </a:rPr>
            <a:t>  </a:t>
          </a:r>
          <a:r>
            <a:rPr lang="en-US" sz="1400" b="1" dirty="0" smtClean="0">
              <a:solidFill>
                <a:srgbClr val="00B050"/>
              </a:solidFill>
              <a:latin typeface="Microsoft YaHei" panose="020B0503020204020204" pitchFamily="34" charset="-122"/>
              <a:ea typeface="Microsoft YaHei" panose="020B0503020204020204" pitchFamily="34" charset="-122"/>
            </a:rPr>
            <a:t>Improvement</a:t>
          </a:r>
          <a:r>
            <a:rPr lang="en-US" sz="1400" dirty="0" smtClean="0">
              <a:solidFill>
                <a:srgbClr val="00B050"/>
              </a:solidFill>
              <a:latin typeface="Microsoft YaHei" panose="020B0503020204020204" pitchFamily="34" charset="-122"/>
              <a:ea typeface="Microsoft YaHei" panose="020B0503020204020204" pitchFamily="34" charset="-122"/>
            </a:rPr>
            <a:t> </a:t>
          </a:r>
          <a:r>
            <a:rPr lang="en-US" sz="1400" dirty="0" smtClean="0">
              <a:solidFill>
                <a:schemeClr val="tx1"/>
              </a:solidFill>
              <a:latin typeface="Microsoft YaHei" panose="020B0503020204020204" pitchFamily="34" charset="-122"/>
              <a:ea typeface="Microsoft YaHei" panose="020B0503020204020204" pitchFamily="34" charset="-122"/>
            </a:rPr>
            <a:t>in </a:t>
          </a:r>
          <a:r>
            <a:rPr lang="en-US" sz="1400" dirty="0" err="1" smtClean="0">
              <a:solidFill>
                <a:schemeClr val="tx1"/>
              </a:solidFill>
              <a:latin typeface="Microsoft YaHei" panose="020B0503020204020204" pitchFamily="34" charset="-122"/>
              <a:ea typeface="Microsoft YaHei" panose="020B0503020204020204" pitchFamily="34" charset="-122"/>
            </a:rPr>
            <a:t>QoS</a:t>
          </a:r>
          <a:r>
            <a:rPr lang="en-US" sz="1400" dirty="0" smtClean="0">
              <a:solidFill>
                <a:schemeClr val="tx1"/>
              </a:solidFill>
              <a:latin typeface="Microsoft YaHei" panose="020B0503020204020204" pitchFamily="34" charset="-122"/>
              <a:ea typeface="Microsoft YaHei" panose="020B0503020204020204" pitchFamily="34" charset="-122"/>
            </a:rPr>
            <a:t> estimation context</a:t>
          </a:r>
          <a:endParaRPr lang="en-US" sz="1400" dirty="0">
            <a:solidFill>
              <a:schemeClr val="tx1"/>
            </a:solidFill>
            <a:latin typeface="Microsoft YaHei" panose="020B0503020204020204" pitchFamily="34" charset="-122"/>
            <a:ea typeface="Microsoft YaHei" panose="020B0503020204020204" pitchFamily="34" charset="-122"/>
          </a:endParaRPr>
        </a:p>
      </dgm:t>
    </dgm:pt>
    <dgm:pt modelId="{6B38E506-E4EE-42CF-BA90-4DD8BD00EC0D}" type="parTrans" cxnId="{A9470247-1F74-4481-89F0-F09AE007CA8A}">
      <dgm:prSet/>
      <dgm:spPr/>
      <dgm:t>
        <a:bodyPr/>
        <a:lstStyle/>
        <a:p>
          <a:endParaRPr lang="en-US"/>
        </a:p>
      </dgm:t>
    </dgm:pt>
    <dgm:pt modelId="{F891A88D-2E55-4C2B-8693-9F64C4D23694}" type="sibTrans" cxnId="{A9470247-1F74-4481-89F0-F09AE007CA8A}">
      <dgm:prSet/>
      <dgm:spPr/>
      <dgm:t>
        <a:bodyPr/>
        <a:lstStyle/>
        <a:p>
          <a:endParaRPr lang="en-US"/>
        </a:p>
      </dgm:t>
    </dgm:pt>
    <dgm:pt modelId="{8FA02F4D-3B35-400E-B0E4-7463326A6430}">
      <dgm:prSet custT="1"/>
      <dgm:spPr/>
      <dgm:t>
        <a:bodyPr/>
        <a:lstStyle/>
        <a:p>
          <a:pPr rtl="0"/>
          <a:r>
            <a:rPr lang="en-US" sz="1400" dirty="0" smtClean="0">
              <a:latin typeface="Microsoft YaHei" panose="020B0503020204020204" pitchFamily="34" charset="-122"/>
              <a:ea typeface="Microsoft YaHei" panose="020B0503020204020204" pitchFamily="34" charset="-122"/>
            </a:rPr>
            <a:t>Tried on two different network configurations </a:t>
          </a:r>
          <a:r>
            <a:rPr lang="en-US" sz="14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dirty="0" smtClean="0">
              <a:latin typeface="Microsoft YaHei" panose="020B0503020204020204" pitchFamily="34" charset="-122"/>
              <a:ea typeface="Microsoft YaHei" panose="020B0503020204020204" pitchFamily="34" charset="-122"/>
            </a:rPr>
            <a:t>worked ok</a:t>
          </a:r>
          <a:endParaRPr lang="en-US" sz="1400" dirty="0">
            <a:latin typeface="Microsoft YaHei" panose="020B0503020204020204" pitchFamily="34" charset="-122"/>
            <a:ea typeface="Microsoft YaHei" panose="020B0503020204020204" pitchFamily="34" charset="-122"/>
          </a:endParaRPr>
        </a:p>
      </dgm:t>
    </dgm:pt>
    <dgm:pt modelId="{434976B8-C696-4FC8-8648-8CAFC1ED2B48}" type="parTrans" cxnId="{4357C0C0-08B6-4176-A944-DAD425DA99E2}">
      <dgm:prSet/>
      <dgm:spPr/>
      <dgm:t>
        <a:bodyPr/>
        <a:lstStyle/>
        <a:p>
          <a:endParaRPr lang="en-US"/>
        </a:p>
      </dgm:t>
    </dgm:pt>
    <dgm:pt modelId="{62E11F01-5752-4A99-84DC-81583703C62E}" type="sibTrans" cxnId="{4357C0C0-08B6-4176-A944-DAD425DA99E2}">
      <dgm:prSet/>
      <dgm:spPr/>
      <dgm:t>
        <a:bodyPr/>
        <a:lstStyle/>
        <a:p>
          <a:endParaRPr lang="en-US"/>
        </a:p>
      </dgm:t>
    </dgm:pt>
    <dgm:pt modelId="{FC9099AF-A74C-4A10-9E24-0223A9AED413}">
      <dgm:prSet custT="1"/>
      <dgm:spPr/>
      <dgm:t>
        <a:bodyPr/>
        <a:lstStyle/>
        <a:p>
          <a:pPr rtl="0"/>
          <a:r>
            <a:rPr lang="en-US" sz="1400" b="1" dirty="0" smtClean="0">
              <a:latin typeface="Microsoft YaHei" panose="020B0503020204020204" pitchFamily="34" charset="-122"/>
              <a:ea typeface="Microsoft YaHei" panose="020B0503020204020204" pitchFamily="34" charset="-122"/>
            </a:rPr>
            <a:t>Chance to find correct trade-off between inference time and loss (L)</a:t>
          </a:r>
          <a:endParaRPr lang="en-US" sz="1400" b="1" dirty="0">
            <a:latin typeface="Microsoft YaHei" panose="020B0503020204020204" pitchFamily="34" charset="-122"/>
            <a:ea typeface="Microsoft YaHei" panose="020B0503020204020204" pitchFamily="34" charset="-122"/>
          </a:endParaRPr>
        </a:p>
      </dgm:t>
    </dgm:pt>
    <dgm:pt modelId="{35F00402-9769-4DA1-8E36-6263FAAA9E8C}" type="parTrans" cxnId="{CBC674E9-2A4B-42E9-A74B-20704D64B975}">
      <dgm:prSet/>
      <dgm:spPr/>
      <dgm:t>
        <a:bodyPr/>
        <a:lstStyle/>
        <a:p>
          <a:endParaRPr lang="en-US"/>
        </a:p>
      </dgm:t>
    </dgm:pt>
    <dgm:pt modelId="{FFD48CB8-25FC-43F0-9B54-936822E0EA0D}" type="sibTrans" cxnId="{CBC674E9-2A4B-42E9-A74B-20704D64B975}">
      <dgm:prSet/>
      <dgm:spPr/>
      <dgm:t>
        <a:bodyPr/>
        <a:lstStyle/>
        <a:p>
          <a:endParaRPr lang="en-US"/>
        </a:p>
      </dgm:t>
    </dgm:pt>
    <dgm:pt modelId="{C89A2599-F750-44D5-9C9B-E7895F38711E}">
      <dgm:prSet custT="1"/>
      <dgm:spPr/>
      <dgm:t>
        <a:bodyPr/>
        <a:lstStyle/>
        <a:p>
          <a:pPr rtl="0"/>
          <a:r>
            <a:rPr lang="en-US" sz="1400" dirty="0" smtClean="0">
              <a:latin typeface="Microsoft YaHei" panose="020B0503020204020204" pitchFamily="34" charset="-122"/>
              <a:ea typeface="Microsoft YaHei" panose="020B0503020204020204" pitchFamily="34" charset="-122"/>
            </a:rPr>
            <a:t>Learning from real data</a:t>
          </a:r>
          <a:endParaRPr lang="en-US" sz="1400" dirty="0">
            <a:latin typeface="Microsoft YaHei" panose="020B0503020204020204" pitchFamily="34" charset="-122"/>
            <a:ea typeface="Microsoft YaHei" panose="020B0503020204020204" pitchFamily="34" charset="-122"/>
          </a:endParaRPr>
        </a:p>
      </dgm:t>
    </dgm:pt>
    <dgm:pt modelId="{5E28AEF7-E70F-4DBC-ADC6-235DE79259E6}" type="parTrans" cxnId="{B42CEBB0-6E62-4720-8655-3D0FD2B8E607}">
      <dgm:prSet/>
      <dgm:spPr/>
      <dgm:t>
        <a:bodyPr/>
        <a:lstStyle/>
        <a:p>
          <a:endParaRPr lang="en-US"/>
        </a:p>
      </dgm:t>
    </dgm:pt>
    <dgm:pt modelId="{C4B69CFB-22E0-46BE-B308-9A2A7CFD60AC}" type="sibTrans" cxnId="{B42CEBB0-6E62-4720-8655-3D0FD2B8E607}">
      <dgm:prSet/>
      <dgm:spPr/>
      <dgm:t>
        <a:bodyPr/>
        <a:lstStyle/>
        <a:p>
          <a:endParaRPr lang="en-US"/>
        </a:p>
      </dgm:t>
    </dgm:pt>
    <dgm:pt modelId="{B1E0421D-14D7-411A-86B0-B90E0D85D715}">
      <dgm:prSet custT="1"/>
      <dgm:spPr/>
      <dgm:t>
        <a:bodyPr/>
        <a:lstStyle/>
        <a:p>
          <a:pPr rtl="0"/>
          <a:r>
            <a:rPr lang="en-US" sz="1400" dirty="0" smtClean="0">
              <a:latin typeface="Microsoft YaHei" panose="020B0503020204020204" pitchFamily="34" charset="-122"/>
              <a:ea typeface="Microsoft YaHei" panose="020B0503020204020204" pitchFamily="34" charset="-122"/>
            </a:rPr>
            <a:t>Feature selection simplifies input</a:t>
          </a:r>
          <a:endParaRPr lang="en-US" sz="1400" dirty="0">
            <a:latin typeface="Microsoft YaHei" panose="020B0503020204020204" pitchFamily="34" charset="-122"/>
            <a:ea typeface="Microsoft YaHei" panose="020B0503020204020204" pitchFamily="34" charset="-122"/>
          </a:endParaRPr>
        </a:p>
      </dgm:t>
    </dgm:pt>
    <dgm:pt modelId="{9DAEBABF-3988-4336-82B0-574C439023CB}" type="parTrans" cxnId="{0DD7904C-D616-40B5-B123-2146D52D9803}">
      <dgm:prSet/>
      <dgm:spPr/>
      <dgm:t>
        <a:bodyPr/>
        <a:lstStyle/>
        <a:p>
          <a:endParaRPr lang="en-US"/>
        </a:p>
      </dgm:t>
    </dgm:pt>
    <dgm:pt modelId="{213A7AAF-7699-4C9A-8D2A-C49041565F74}" type="sibTrans" cxnId="{0DD7904C-D616-40B5-B123-2146D52D9803}">
      <dgm:prSet/>
      <dgm:spPr/>
      <dgm:t>
        <a:bodyPr/>
        <a:lstStyle/>
        <a:p>
          <a:endParaRPr lang="en-US"/>
        </a:p>
      </dgm:t>
    </dgm:pt>
    <dgm:pt modelId="{299AAE04-4992-4467-81D2-7C998E3B6BFA}">
      <dgm:prSet custT="1"/>
      <dgm:spPr/>
      <dgm:t>
        <a:bodyPr/>
        <a:lstStyle/>
        <a:p>
          <a:pPr rtl="0"/>
          <a:r>
            <a:rPr lang="en-US" sz="1400" b="1" dirty="0" smtClean="0">
              <a:latin typeface="Microsoft YaHei" panose="020B0503020204020204" pitchFamily="34" charset="-122"/>
              <a:ea typeface="Microsoft YaHei" panose="020B0503020204020204" pitchFamily="34" charset="-122"/>
            </a:rPr>
            <a:t>Dynamic configuration of input nodes</a:t>
          </a:r>
          <a:endParaRPr lang="en-US" sz="1400" b="1" dirty="0">
            <a:latin typeface="Microsoft YaHei" panose="020B0503020204020204" pitchFamily="34" charset="-122"/>
            <a:ea typeface="Microsoft YaHei" panose="020B0503020204020204" pitchFamily="34" charset="-122"/>
          </a:endParaRPr>
        </a:p>
      </dgm:t>
    </dgm:pt>
    <dgm:pt modelId="{4A10A43B-72F9-4355-8038-F03C5B80E561}" type="parTrans" cxnId="{52699535-B731-4230-880E-AAD28D7C768F}">
      <dgm:prSet/>
      <dgm:spPr/>
      <dgm:t>
        <a:bodyPr/>
        <a:lstStyle/>
        <a:p>
          <a:endParaRPr lang="en-US"/>
        </a:p>
      </dgm:t>
    </dgm:pt>
    <dgm:pt modelId="{D5A0B3DF-93FF-4243-AC3D-27E1981C0C34}" type="sibTrans" cxnId="{52699535-B731-4230-880E-AAD28D7C768F}">
      <dgm:prSet/>
      <dgm:spPr/>
      <dgm:t>
        <a:bodyPr/>
        <a:lstStyle/>
        <a:p>
          <a:endParaRPr lang="en-US"/>
        </a:p>
      </dgm:t>
    </dgm:pt>
    <dgm:pt modelId="{4E5CFDF9-CA74-4078-AB50-BA34AA055858}">
      <dgm:prSet custT="1"/>
      <dgm:spPr/>
      <dgm:t>
        <a:bodyPr/>
        <a:lstStyle/>
        <a:p>
          <a:pPr algn="l" rtl="0"/>
          <a:endParaRPr lang="en-US" sz="1400" dirty="0">
            <a:solidFill>
              <a:srgbClr val="FF0000"/>
            </a:solidFill>
            <a:latin typeface="Microsoft YaHei" panose="020B0503020204020204" pitchFamily="34" charset="-122"/>
            <a:ea typeface="Microsoft YaHei" panose="020B0503020204020204" pitchFamily="34" charset="-122"/>
          </a:endParaRPr>
        </a:p>
      </dgm:t>
    </dgm:pt>
    <dgm:pt modelId="{4FFD3B76-A81B-46DE-89E4-DDF53F1BD52A}" type="parTrans" cxnId="{257D2097-DD3E-44F6-A929-F8222733196D}">
      <dgm:prSet/>
      <dgm:spPr/>
      <dgm:t>
        <a:bodyPr/>
        <a:lstStyle/>
        <a:p>
          <a:endParaRPr lang="en-US"/>
        </a:p>
      </dgm:t>
    </dgm:pt>
    <dgm:pt modelId="{6A3F9151-F2CB-4B3D-9F3A-90D4C9E34E2C}" type="sibTrans" cxnId="{257D2097-DD3E-44F6-A929-F8222733196D}">
      <dgm:prSet/>
      <dgm:spPr/>
      <dgm:t>
        <a:bodyPr/>
        <a:lstStyle/>
        <a:p>
          <a:endParaRPr lang="en-US"/>
        </a:p>
      </dgm:t>
    </dgm:pt>
    <dgm:pt modelId="{BBCF7928-E11E-414B-87FD-6EE235A0D574}">
      <dgm:prSet custT="1"/>
      <dgm:spPr/>
      <dgm:t>
        <a:bodyPr/>
        <a:lstStyle/>
        <a:p>
          <a:pPr rtl="0"/>
          <a:r>
            <a:rPr lang="en-US" sz="1400" b="1" dirty="0" smtClean="0">
              <a:latin typeface="Microsoft YaHei" panose="020B0503020204020204" pitchFamily="34" charset="-122"/>
              <a:ea typeface="Microsoft YaHei" panose="020B0503020204020204" pitchFamily="34" charset="-122"/>
            </a:rPr>
            <a:t>No routing policy assumption</a:t>
          </a:r>
          <a:endParaRPr lang="en-US" sz="1400" dirty="0">
            <a:latin typeface="Microsoft YaHei" panose="020B0503020204020204" pitchFamily="34" charset="-122"/>
            <a:ea typeface="Microsoft YaHei" panose="020B0503020204020204" pitchFamily="34" charset="-122"/>
          </a:endParaRPr>
        </a:p>
      </dgm:t>
    </dgm:pt>
    <dgm:pt modelId="{97272430-DF18-4FFF-A2DB-64FF64E58C1A}" type="parTrans" cxnId="{4B5C833E-2E34-491D-B940-A5F4C9F2078A}">
      <dgm:prSet/>
      <dgm:spPr/>
      <dgm:t>
        <a:bodyPr/>
        <a:lstStyle/>
        <a:p>
          <a:endParaRPr lang="en-US"/>
        </a:p>
      </dgm:t>
    </dgm:pt>
    <dgm:pt modelId="{C33D0053-F60C-4DC9-8D8F-6C1699741BA9}" type="sibTrans" cxnId="{4B5C833E-2E34-491D-B940-A5F4C9F2078A}">
      <dgm:prSet/>
      <dgm:spPr/>
      <dgm:t>
        <a:bodyPr/>
        <a:lstStyle/>
        <a:p>
          <a:endParaRPr lang="en-US"/>
        </a:p>
      </dgm:t>
    </dgm:pt>
    <dgm:pt modelId="{46C046C7-07AE-4243-8A48-892EBD91B5AE}">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No online </a:t>
          </a:r>
          <a:r>
            <a:rPr lang="en-US" sz="1400" dirty="0" smtClean="0">
              <a:latin typeface="Microsoft YaHei" panose="020B0503020204020204" pitchFamily="34" charset="-122"/>
              <a:ea typeface="Microsoft YaHei" panose="020B0503020204020204" pitchFamily="34" charset="-122"/>
            </a:rPr>
            <a:t>learning</a:t>
          </a:r>
          <a:endParaRPr lang="en-US" sz="1400" dirty="0">
            <a:solidFill>
              <a:srgbClr val="FF0000"/>
            </a:solidFill>
            <a:latin typeface="Microsoft YaHei" panose="020B0503020204020204" pitchFamily="34" charset="-122"/>
            <a:ea typeface="Microsoft YaHei" panose="020B0503020204020204" pitchFamily="34" charset="-122"/>
          </a:endParaRPr>
        </a:p>
      </dgm:t>
    </dgm:pt>
    <dgm:pt modelId="{C5D30FF0-684D-4A3F-B920-47E9A3C0CA17}" type="parTrans" cxnId="{113996C3-40C9-4577-BAC2-B1427165DCB4}">
      <dgm:prSet/>
      <dgm:spPr/>
      <dgm:t>
        <a:bodyPr/>
        <a:lstStyle/>
        <a:p>
          <a:endParaRPr lang="en-US"/>
        </a:p>
      </dgm:t>
    </dgm:pt>
    <dgm:pt modelId="{85A8C2F2-E50D-4757-B386-94F50E26390E}" type="sibTrans" cxnId="{113996C3-40C9-4577-BAC2-B1427165DCB4}">
      <dgm:prSet/>
      <dgm:spPr/>
      <dgm:t>
        <a:bodyPr/>
        <a:lstStyle/>
        <a:p>
          <a:endParaRPr lang="en-US"/>
        </a:p>
      </dgm:t>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custScaleX="119489" custScaleY="110106" custLinFactNeighborX="229" custLinFactNeighborY="-2720"/>
      <dgm:spPr/>
    </dgm:pt>
    <dgm:pt modelId="{261F4F63-B217-47EE-A0F6-DEADDD668A2A}" type="pres">
      <dgm:prSet presAssocID="{61C94664-6958-452E-AF63-251C4D657E31}" presName="ParentText1" presStyleLbl="revTx" presStyleIdx="0" presStyleCnt="2" custScaleX="93887" custScaleY="114267" custLinFactNeighborX="-17457" custLinFactNeighborY="86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custScaleX="121233" custScaleY="113890" custLinFactNeighborX="8838" custLinFactNeighborY="-4421">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custLinFactNeighborX="23289" custLinFactNeighborY="2649"/>
      <dgm:spPr/>
    </dgm:pt>
    <dgm:pt modelId="{3185A37D-1C7F-4CD3-9BCC-5BC9ACFD8F3F}" type="pres">
      <dgm:prSet presAssocID="{61C94664-6958-452E-AF63-251C4D657E31}" presName="Divider" presStyleLbl="parChTrans1D1" presStyleIdx="0" presStyleCnt="1" custLinFactX="-20300000" custLinFactNeighborX="-20332491" custLinFactNeighborY="960"/>
      <dgm:spPr/>
    </dgm:pt>
  </dgm:ptLst>
  <dgm:cxnLst>
    <dgm:cxn modelId="{4857301D-E4C2-466A-931F-08904C18CD50}" srcId="{61C94664-6958-452E-AF63-251C4D657E31}" destId="{DE669321-1CF3-473C-BB36-36FCD94DA8D6}" srcOrd="0" destOrd="0" parTransId="{19CBAADF-9953-4971-8CE1-5DAA2015746D}" sibTransId="{0200B3CC-95C2-4DEF-8F97-11BF04778B75}"/>
    <dgm:cxn modelId="{291978DC-6E57-47BC-8A29-72E793651E49}" type="presOf" srcId="{C89A2599-F750-44D5-9C9B-E7895F38711E}" destId="{261F4F63-B217-47EE-A0F6-DEADDD668A2A}" srcOrd="0" destOrd="7" presId="urn:microsoft.com/office/officeart/2009/3/layout/PlusandMinus"/>
    <dgm:cxn modelId="{6C4CE1BF-8F1B-4167-A75C-514B572265EE}" type="presOf" srcId="{A4A59204-C352-4155-A965-EB60FDA62B37}" destId="{261F4F63-B217-47EE-A0F6-DEADDD668A2A}" srcOrd="0" destOrd="3" presId="urn:microsoft.com/office/officeart/2009/3/layout/PlusandMinus"/>
    <dgm:cxn modelId="{789C0D15-7246-46DB-9C25-2A8735AB95EE}" type="presOf" srcId="{299AAE04-4992-4467-81D2-7C998E3B6BFA}" destId="{261F4F63-B217-47EE-A0F6-DEADDD668A2A}" srcOrd="0" destOrd="9" presId="urn:microsoft.com/office/officeart/2009/3/layout/PlusandMinus"/>
    <dgm:cxn modelId="{2BBBF04F-20AA-4C48-A66E-4B2E92C46A86}" srcId="{DE669321-1CF3-473C-BB36-36FCD94DA8D6}" destId="{7A7A91B5-313F-4A3C-8DD4-37566DA9FBCB}" srcOrd="1" destOrd="0" parTransId="{FF3AD874-AF65-4970-B83D-056F6C0EED58}" sibTransId="{3A4C4BF3-87E7-4128-A248-5731487B0EDD}"/>
    <dgm:cxn modelId="{4BFD60B0-9875-40E7-881B-0AED58E256E3}" srcId="{DEBD9C63-7BB2-463E-9E8C-787C376BADC4}" destId="{5F82C0C7-98B5-4D47-AC19-785E759C05C9}" srcOrd="0" destOrd="0" parTransId="{52B60937-3327-4810-A06B-BEAAA408C2E9}" sibTransId="{137620E2-AB01-44DE-B34A-38107658CC17}"/>
    <dgm:cxn modelId="{CBC674E9-2A4B-42E9-A74B-20704D64B975}" srcId="{DE669321-1CF3-473C-BB36-36FCD94DA8D6}" destId="{FC9099AF-A74C-4A10-9E24-0223A9AED413}" srcOrd="4" destOrd="0" parTransId="{35F00402-9769-4DA1-8E36-6263FAAA9E8C}" sibTransId="{FFD48CB8-25FC-43F0-9B54-936822E0EA0D}"/>
    <dgm:cxn modelId="{28C2A27B-B10B-4661-8192-88C16AE92BE8}" type="presOf" srcId="{BBCF7928-E11E-414B-87FD-6EE235A0D574}" destId="{261F4F63-B217-47EE-A0F6-DEADDD668A2A}" srcOrd="0" destOrd="5" presId="urn:microsoft.com/office/officeart/2009/3/layout/PlusandMinus"/>
    <dgm:cxn modelId="{52699535-B731-4230-880E-AAD28D7C768F}" srcId="{B1E0421D-14D7-411A-86B0-B90E0D85D715}" destId="{299AAE04-4992-4467-81D2-7C998E3B6BFA}" srcOrd="0" destOrd="0" parTransId="{4A10A43B-72F9-4355-8038-F03C5B80E561}" sibTransId="{D5A0B3DF-93FF-4243-AC3D-27E1981C0C34}"/>
    <dgm:cxn modelId="{A72ED6B6-4038-4224-ADED-0259C29E170B}" type="presOf" srcId="{5E00F9A9-E7D0-4690-B071-CCB3F9004C2C}" destId="{261F4F63-B217-47EE-A0F6-DEADDD668A2A}" srcOrd="0" destOrd="1" presId="urn:microsoft.com/office/officeart/2009/3/layout/PlusandMinus"/>
    <dgm:cxn modelId="{4A699FC7-01A3-4E49-A0B8-5C80A8A4713A}" type="presOf" srcId="{4E5CFDF9-CA74-4078-AB50-BA34AA055858}" destId="{567FFDF9-1CAC-4DAC-A3D4-02F339A2F96F}" srcOrd="0" destOrd="4" presId="urn:microsoft.com/office/officeart/2009/3/layout/PlusandMinus"/>
    <dgm:cxn modelId="{99DFA3C5-DA4F-4EF4-9F9F-207E5791AC5B}" type="presOf" srcId="{61C94664-6958-452E-AF63-251C4D657E31}" destId="{DB4B21A1-9670-49A7-A709-ECFD575EFEAE}" srcOrd="0" destOrd="0" presId="urn:microsoft.com/office/officeart/2009/3/layout/PlusandMinus"/>
    <dgm:cxn modelId="{65DABDF0-D967-41FE-987A-E73E9AC5B548}" srcId="{5F82C0C7-98B5-4D47-AC19-785E759C05C9}" destId="{E8A7F677-C1FC-4945-8152-B09F1C50B57E}" srcOrd="0" destOrd="0" parTransId="{151AA15C-E1A1-4034-A79F-690C5AD4B4F8}" sibTransId="{56A7526F-3CB7-4D70-B1E5-018A1FDF9CBC}"/>
    <dgm:cxn modelId="{4357C0C0-08B6-4176-A944-DAD425DA99E2}" srcId="{DE669321-1CF3-473C-BB36-36FCD94DA8D6}" destId="{8FA02F4D-3B35-400E-B0E4-7463326A6430}" srcOrd="2" destOrd="0" parTransId="{434976B8-C696-4FC8-8648-8CAFC1ED2B48}" sibTransId="{62E11F01-5752-4A99-84DC-81583703C62E}"/>
    <dgm:cxn modelId="{DA4359C4-E595-427F-9046-FA789262A6A5}" srcId="{DE669321-1CF3-473C-BB36-36FCD94DA8D6}" destId="{5E00F9A9-E7D0-4690-B071-CCB3F9004C2C}" srcOrd="0" destOrd="0" parTransId="{435AA041-70D2-4F86-BF17-7459C22D82F4}" sibTransId="{25DE4A28-8A49-4B09-9F87-C6EA7389AED8}"/>
    <dgm:cxn modelId="{81040238-EB92-48EA-A986-C58CDB8B93B2}" type="presOf" srcId="{7A7A91B5-313F-4A3C-8DD4-37566DA9FBCB}" destId="{261F4F63-B217-47EE-A0F6-DEADDD668A2A}" srcOrd="0" destOrd="2" presId="urn:microsoft.com/office/officeart/2009/3/layout/PlusandMinus"/>
    <dgm:cxn modelId="{FEAEE2F6-AA27-41A6-94CA-22E03EFC8E34}" type="presOf" srcId="{DEBD9C63-7BB2-463E-9E8C-787C376BADC4}" destId="{567FFDF9-1CAC-4DAC-A3D4-02F339A2F96F}" srcOrd="0" destOrd="0" presId="urn:microsoft.com/office/officeart/2009/3/layout/PlusandMinus"/>
    <dgm:cxn modelId="{113996C3-40C9-4577-BAC2-B1427165DCB4}" srcId="{5F82C0C7-98B5-4D47-AC19-785E759C05C9}" destId="{46C046C7-07AE-4243-8A48-892EBD91B5AE}" srcOrd="1" destOrd="0" parTransId="{C5D30FF0-684D-4A3F-B920-47E9A3C0CA17}" sibTransId="{85A8C2F2-E50D-4757-B386-94F50E26390E}"/>
    <dgm:cxn modelId="{257D2097-DD3E-44F6-A929-F8222733196D}" srcId="{DEBD9C63-7BB2-463E-9E8C-787C376BADC4}" destId="{4E5CFDF9-CA74-4078-AB50-BA34AA055858}" srcOrd="1" destOrd="0" parTransId="{4FFD3B76-A81B-46DE-89E4-DDF53F1BD52A}" sibTransId="{6A3F9151-F2CB-4B3D-9F3A-90D4C9E34E2C}"/>
    <dgm:cxn modelId="{1E91A44F-A560-488E-8747-9A06961EAEAB}" type="presOf" srcId="{8FA02F4D-3B35-400E-B0E4-7463326A6430}" destId="{261F4F63-B217-47EE-A0F6-DEADDD668A2A}" srcOrd="0" destOrd="4" presId="urn:microsoft.com/office/officeart/2009/3/layout/PlusandMinus"/>
    <dgm:cxn modelId="{965B380E-BB46-42CA-B00F-ED87B6F09E4A}" srcId="{61C94664-6958-452E-AF63-251C4D657E31}" destId="{DEBD9C63-7BB2-463E-9E8C-787C376BADC4}" srcOrd="1" destOrd="0" parTransId="{F50F3DEB-287C-4DBA-AA5B-291ADE69DD72}" sibTransId="{5E13DEFB-B824-4749-A883-E16807E7EF51}"/>
    <dgm:cxn modelId="{1EC381A8-5518-4F1B-934A-282D322A5665}" type="presOf" srcId="{B1E0421D-14D7-411A-86B0-B90E0D85D715}" destId="{261F4F63-B217-47EE-A0F6-DEADDD668A2A}" srcOrd="0" destOrd="8" presId="urn:microsoft.com/office/officeart/2009/3/layout/PlusandMinus"/>
    <dgm:cxn modelId="{0FAC67F5-198A-46E8-9526-4613DA2E7D3D}" type="presOf" srcId="{E8A7F677-C1FC-4945-8152-B09F1C50B57E}" destId="{567FFDF9-1CAC-4DAC-A3D4-02F339A2F96F}" srcOrd="0" destOrd="2" presId="urn:microsoft.com/office/officeart/2009/3/layout/PlusandMinus"/>
    <dgm:cxn modelId="{25352B67-76CB-42B8-8241-910C75CE8382}" type="presOf" srcId="{DE669321-1CF3-473C-BB36-36FCD94DA8D6}" destId="{261F4F63-B217-47EE-A0F6-DEADDD668A2A}" srcOrd="0" destOrd="0" presId="urn:microsoft.com/office/officeart/2009/3/layout/PlusandMinus"/>
    <dgm:cxn modelId="{0DD7904C-D616-40B5-B123-2146D52D9803}" srcId="{DE669321-1CF3-473C-BB36-36FCD94DA8D6}" destId="{B1E0421D-14D7-411A-86B0-B90E0D85D715}" srcOrd="6" destOrd="0" parTransId="{9DAEBABF-3988-4336-82B0-574C439023CB}" sibTransId="{213A7AAF-7699-4C9A-8D2A-C49041565F74}"/>
    <dgm:cxn modelId="{B42CEBB0-6E62-4720-8655-3D0FD2B8E607}" srcId="{DE669321-1CF3-473C-BB36-36FCD94DA8D6}" destId="{C89A2599-F750-44D5-9C9B-E7895F38711E}" srcOrd="5" destOrd="0" parTransId="{5E28AEF7-E70F-4DBC-ADC6-235DE79259E6}" sibTransId="{C4B69CFB-22E0-46BE-B308-9A2A7CFD60AC}"/>
    <dgm:cxn modelId="{ED8B82E5-6F3A-4C3E-AE1F-2A128FB740D7}" type="presOf" srcId="{FC9099AF-A74C-4A10-9E24-0223A9AED413}" destId="{261F4F63-B217-47EE-A0F6-DEADDD668A2A}" srcOrd="0" destOrd="6" presId="urn:microsoft.com/office/officeart/2009/3/layout/PlusandMinus"/>
    <dgm:cxn modelId="{4852E1A5-9BCA-492B-92E0-014D9385F6A8}" type="presOf" srcId="{46C046C7-07AE-4243-8A48-892EBD91B5AE}" destId="{567FFDF9-1CAC-4DAC-A3D4-02F339A2F96F}" srcOrd="0" destOrd="3" presId="urn:microsoft.com/office/officeart/2009/3/layout/PlusandMinus"/>
    <dgm:cxn modelId="{4B5C833E-2E34-491D-B940-A5F4C9F2078A}" srcId="{DE669321-1CF3-473C-BB36-36FCD94DA8D6}" destId="{BBCF7928-E11E-414B-87FD-6EE235A0D574}" srcOrd="3" destOrd="0" parTransId="{97272430-DF18-4FFF-A2DB-64FF64E58C1A}" sibTransId="{C33D0053-F60C-4DC9-8D8F-6C1699741BA9}"/>
    <dgm:cxn modelId="{A9470247-1F74-4481-89F0-F09AE007CA8A}" srcId="{7A7A91B5-313F-4A3C-8DD4-37566DA9FBCB}" destId="{A4A59204-C352-4155-A965-EB60FDA62B37}" srcOrd="0" destOrd="0" parTransId="{6B38E506-E4EE-42CF-BA90-4DD8BD00EC0D}" sibTransId="{F891A88D-2E55-4C2B-8693-9F64C4D23694}"/>
    <dgm:cxn modelId="{E42D7783-00DD-4627-8104-8E5366F3B8DB}" type="presOf" srcId="{5F82C0C7-98B5-4D47-AC19-785E759C05C9}" destId="{567FFDF9-1CAC-4DAC-A3D4-02F339A2F96F}" srcOrd="0" destOrd="1" presId="urn:microsoft.com/office/officeart/2009/3/layout/PlusandMinus"/>
    <dgm:cxn modelId="{D41E9E86-35B0-42EF-B654-40BD00F9498B}" type="presParOf" srcId="{DB4B21A1-9670-49A7-A709-ECFD575EFEAE}" destId="{7CF03B0E-A793-4F84-88AF-62666BEDFD05}" srcOrd="0" destOrd="0" presId="urn:microsoft.com/office/officeart/2009/3/layout/PlusandMinus"/>
    <dgm:cxn modelId="{ABF8BB9D-6B8B-4238-987B-C5AC25900E04}" type="presParOf" srcId="{DB4B21A1-9670-49A7-A709-ECFD575EFEAE}" destId="{261F4F63-B217-47EE-A0F6-DEADDD668A2A}" srcOrd="1" destOrd="0" presId="urn:microsoft.com/office/officeart/2009/3/layout/PlusandMinus"/>
    <dgm:cxn modelId="{B942D626-7B29-42FB-A45A-D558416F3469}" type="presParOf" srcId="{DB4B21A1-9670-49A7-A709-ECFD575EFEAE}" destId="{567FFDF9-1CAC-4DAC-A3D4-02F339A2F96F}" srcOrd="2" destOrd="0" presId="urn:microsoft.com/office/officeart/2009/3/layout/PlusandMinus"/>
    <dgm:cxn modelId="{B0F397D2-BF46-4BC6-9852-5E9F965CC2CC}" type="presParOf" srcId="{DB4B21A1-9670-49A7-A709-ECFD575EFEAE}" destId="{6D8325A2-C2D1-4F23-86CC-FFD5730A6CA1}" srcOrd="3" destOrd="0" presId="urn:microsoft.com/office/officeart/2009/3/layout/PlusandMinus"/>
    <dgm:cxn modelId="{0611D61F-8788-4598-AB73-533261B4FBC8}" type="presParOf" srcId="{DB4B21A1-9670-49A7-A709-ECFD575EFEAE}" destId="{8BBAF604-921F-4C7D-92DE-599D1C21A6B4}" srcOrd="4" destOrd="0" presId="urn:microsoft.com/office/officeart/2009/3/layout/PlusandMinus"/>
    <dgm:cxn modelId="{A5013846-F498-4DCF-A4AC-2BE0C421AD1E}"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custT="1"/>
      <dgm:spPr/>
      <dgm:t>
        <a:bodyPr/>
        <a:lstStyle/>
        <a:p>
          <a:pPr algn="ctr" rtl="0"/>
          <a:r>
            <a:rPr lang="en-US" sz="1800" b="1" dirty="0" err="1" smtClean="0">
              <a:latin typeface="Microsoft YaHei" panose="020B0503020204020204" pitchFamily="34" charset="-122"/>
              <a:ea typeface="Microsoft YaHei" panose="020B0503020204020204" pitchFamily="34" charset="-122"/>
            </a:rPr>
            <a:t>Strenghts</a:t>
          </a:r>
          <a:endParaRPr lang="en-US" sz="1800" b="1" dirty="0">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custT="1"/>
      <dgm:spPr/>
      <dgm:t>
        <a:bodyPr/>
        <a:lstStyle/>
        <a:p>
          <a:pPr algn="ctr" rtl="0"/>
          <a:r>
            <a:rPr lang="en-US" sz="1800" b="1" dirty="0" smtClean="0">
              <a:latin typeface="Microsoft YaHei" panose="020B0503020204020204" pitchFamily="34" charset="-122"/>
              <a:ea typeface="Microsoft YaHei" panose="020B0503020204020204" pitchFamily="34" charset="-122"/>
            </a:rPr>
            <a:t>Falls</a:t>
          </a:r>
          <a:endParaRPr lang="en-US" sz="1800" b="1"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5F82C0C7-98B5-4D47-AC19-785E759C05C9}">
      <dgm:prSet custT="1"/>
      <dgm:spPr/>
      <dgm:t>
        <a:bodyPr/>
        <a:lstStyle/>
        <a:p>
          <a:pPr algn="l" rtl="0"/>
          <a:r>
            <a:rPr lang="en-US" sz="1400" b="1" dirty="0" smtClean="0">
              <a:latin typeface="Microsoft YaHei" panose="020B0503020204020204" pitchFamily="34" charset="-122"/>
              <a:ea typeface="Microsoft YaHei" panose="020B0503020204020204" pitchFamily="34" charset="-122"/>
            </a:rPr>
            <a:t>No online </a:t>
          </a:r>
          <a:r>
            <a:rPr lang="en-US" sz="1400" dirty="0" smtClean="0">
              <a:latin typeface="Microsoft YaHei" panose="020B0503020204020204" pitchFamily="34" charset="-122"/>
              <a:ea typeface="Microsoft YaHei" panose="020B0503020204020204" pitchFamily="34" charset="-122"/>
            </a:rPr>
            <a:t>training</a:t>
          </a:r>
          <a:endParaRPr lang="en-US" sz="1400" b="1" dirty="0">
            <a:latin typeface="Microsoft YaHei" panose="020B0503020204020204" pitchFamily="34" charset="-122"/>
            <a:ea typeface="Microsoft YaHei" panose="020B0503020204020204" pitchFamily="34" charset="-122"/>
          </a:endParaRPr>
        </a:p>
      </dgm:t>
    </dgm:pt>
    <dgm:pt modelId="{52B60937-3327-4810-A06B-BEAAA408C2E9}" type="parTrans" cxnId="{4BFD60B0-9875-40E7-881B-0AED58E256E3}">
      <dgm:prSet/>
      <dgm:spPr/>
      <dgm:t>
        <a:bodyPr/>
        <a:lstStyle/>
        <a:p>
          <a:endParaRPr lang="en-US"/>
        </a:p>
      </dgm:t>
    </dgm:pt>
    <dgm:pt modelId="{137620E2-AB01-44DE-B34A-38107658CC17}" type="sibTrans" cxnId="{4BFD60B0-9875-40E7-881B-0AED58E256E3}">
      <dgm:prSet/>
      <dgm:spPr/>
      <dgm:t>
        <a:bodyPr/>
        <a:lstStyle/>
        <a:p>
          <a:endParaRPr lang="en-US"/>
        </a:p>
      </dgm:t>
    </dgm:pt>
    <dgm:pt modelId="{5E00F9A9-E7D0-4690-B071-CCB3F9004C2C}">
      <dgm:prSet custT="1"/>
      <dgm:spPr/>
      <dgm:t>
        <a:bodyPr/>
        <a:lstStyle/>
        <a:p>
          <a:pPr algn="l" rtl="0"/>
          <a:r>
            <a:rPr lang="en-US" sz="1400" dirty="0" smtClean="0">
              <a:latin typeface="Microsoft YaHei" panose="020B0503020204020204" pitchFamily="34" charset="-122"/>
              <a:ea typeface="Microsoft YaHei" panose="020B0503020204020204" pitchFamily="34" charset="-122"/>
            </a:rPr>
            <a:t>Model is </a:t>
          </a:r>
          <a:r>
            <a:rPr lang="en-US" sz="1400" b="1" dirty="0" smtClean="0">
              <a:solidFill>
                <a:srgbClr val="00B050"/>
              </a:solidFill>
              <a:latin typeface="Microsoft YaHei" panose="020B0503020204020204" pitchFamily="34" charset="-122"/>
              <a:ea typeface="Microsoft YaHei" panose="020B0503020204020204" pitchFamily="34" charset="-122"/>
            </a:rPr>
            <a:t>improved</a:t>
          </a:r>
          <a:r>
            <a:rPr lang="en-US" sz="1400" dirty="0" smtClean="0">
              <a:latin typeface="Microsoft YaHei" panose="020B0503020204020204" pitchFamily="34" charset="-122"/>
              <a:ea typeface="Microsoft YaHei" panose="020B0503020204020204" pitchFamily="34" charset="-122"/>
            </a:rPr>
            <a:t> in every aspect if compared to the previous papers</a:t>
          </a:r>
          <a:endParaRPr lang="en-US" sz="1400" dirty="0">
            <a:latin typeface="Microsoft YaHei" panose="020B0503020204020204" pitchFamily="34" charset="-122"/>
            <a:ea typeface="Microsoft YaHei" panose="020B0503020204020204" pitchFamily="34" charset="-122"/>
          </a:endParaRPr>
        </a:p>
      </dgm:t>
    </dgm:pt>
    <dgm:pt modelId="{25DE4A28-8A49-4B09-9F87-C6EA7389AED8}" type="sibTrans" cxnId="{DA4359C4-E595-427F-9046-FA789262A6A5}">
      <dgm:prSet/>
      <dgm:spPr/>
      <dgm:t>
        <a:bodyPr/>
        <a:lstStyle/>
        <a:p>
          <a:endParaRPr lang="en-US"/>
        </a:p>
      </dgm:t>
    </dgm:pt>
    <dgm:pt modelId="{435AA041-70D2-4F86-BF17-7459C22D82F4}" type="parTrans" cxnId="{DA4359C4-E595-427F-9046-FA789262A6A5}">
      <dgm:prSet/>
      <dgm:spPr/>
      <dgm:t>
        <a:bodyPr/>
        <a:lstStyle/>
        <a:p>
          <a:endParaRPr lang="en-US"/>
        </a:p>
      </dgm:t>
    </dgm:pt>
    <dgm:pt modelId="{590DE9BB-9DEE-4DBA-84D8-DFD82F444633}">
      <dgm:prSet custT="1"/>
      <dgm:spPr/>
      <dgm:t>
        <a:bodyPr/>
        <a:lstStyle/>
        <a:p>
          <a:pPr rtl="0"/>
          <a:r>
            <a:rPr lang="en-US" sz="1400" b="1" dirty="0" smtClean="0">
              <a:solidFill>
                <a:srgbClr val="00B050"/>
              </a:solidFill>
              <a:latin typeface="Microsoft YaHei" panose="020B0503020204020204" pitchFamily="34" charset="-122"/>
              <a:ea typeface="Microsoft YaHei" panose="020B0503020204020204" pitchFamily="34" charset="-122"/>
            </a:rPr>
            <a:t>Able to learn topology and routing </a:t>
          </a:r>
          <a:r>
            <a:rPr lang="en-US" sz="1400" dirty="0" smtClean="0">
              <a:latin typeface="Microsoft YaHei" panose="020B0503020204020204" pitchFamily="34" charset="-122"/>
              <a:ea typeface="Microsoft YaHei" panose="020B0503020204020204" pitchFamily="34" charset="-122"/>
            </a:rPr>
            <a:t>thanks to the graph nature of the network</a:t>
          </a:r>
          <a:endParaRPr lang="en-US" sz="1400" dirty="0">
            <a:latin typeface="Microsoft YaHei" panose="020B0503020204020204" pitchFamily="34" charset="-122"/>
            <a:ea typeface="Microsoft YaHei" panose="020B0503020204020204" pitchFamily="34" charset="-122"/>
          </a:endParaRPr>
        </a:p>
      </dgm:t>
    </dgm:pt>
    <dgm:pt modelId="{99D4B85C-9771-49F1-A09E-1743081FE6E1}" type="parTrans" cxnId="{BCD5AF21-0213-4E36-A667-D8E7A78CDC3E}">
      <dgm:prSet/>
      <dgm:spPr/>
      <dgm:t>
        <a:bodyPr/>
        <a:lstStyle/>
        <a:p>
          <a:endParaRPr lang="en-US"/>
        </a:p>
      </dgm:t>
    </dgm:pt>
    <dgm:pt modelId="{3D4DE764-C25A-40DE-969A-B881CE7BFD31}" type="sibTrans" cxnId="{BCD5AF21-0213-4E36-A667-D8E7A78CDC3E}">
      <dgm:prSet/>
      <dgm:spPr/>
      <dgm:t>
        <a:bodyPr/>
        <a:lstStyle/>
        <a:p>
          <a:endParaRPr lang="en-US"/>
        </a:p>
      </dgm:t>
    </dgm:pt>
    <dgm:pt modelId="{9FC0633C-FD6C-425C-B33A-92EB82ADBF19}">
      <dgm:prSet custT="1"/>
      <dgm:spPr/>
      <dgm:t>
        <a:bodyPr/>
        <a:lstStyle/>
        <a:p>
          <a:pPr rtl="0"/>
          <a:r>
            <a:rPr lang="en-US" sz="1400" dirty="0" smtClean="0">
              <a:latin typeface="Microsoft YaHei" panose="020B0503020204020204" pitchFamily="34" charset="-122"/>
              <a:ea typeface="Microsoft YaHei" panose="020B0503020204020204" pitchFamily="34" charset="-122"/>
            </a:rPr>
            <a:t>Provided Relational inductive bias</a:t>
          </a:r>
          <a:endParaRPr lang="en-US" sz="1400" dirty="0">
            <a:latin typeface="Microsoft YaHei" panose="020B0503020204020204" pitchFamily="34" charset="-122"/>
            <a:ea typeface="Microsoft YaHei" panose="020B0503020204020204" pitchFamily="34" charset="-122"/>
          </a:endParaRPr>
        </a:p>
      </dgm:t>
    </dgm:pt>
    <dgm:pt modelId="{AB14CD05-955E-401C-B240-B9A8302DFAC3}" type="parTrans" cxnId="{CE380BC5-C243-4C0F-A9E5-30D7633C6021}">
      <dgm:prSet/>
      <dgm:spPr/>
      <dgm:t>
        <a:bodyPr/>
        <a:lstStyle/>
        <a:p>
          <a:endParaRPr lang="en-US"/>
        </a:p>
      </dgm:t>
    </dgm:pt>
    <dgm:pt modelId="{72580C6E-1D19-4B1E-B355-C64091420490}" type="sibTrans" cxnId="{CE380BC5-C243-4C0F-A9E5-30D7633C6021}">
      <dgm:prSet/>
      <dgm:spPr/>
      <dgm:t>
        <a:bodyPr/>
        <a:lstStyle/>
        <a:p>
          <a:endParaRPr lang="en-US"/>
        </a:p>
      </dgm:t>
    </dgm:pt>
    <dgm:pt modelId="{3082DBEE-4375-4AA4-BE8E-07759BB6DDAA}">
      <dgm:prSet custT="1"/>
      <dgm:spPr/>
      <dgm:t>
        <a:bodyPr/>
        <a:lstStyle/>
        <a:p>
          <a:pPr rtl="0"/>
          <a:r>
            <a:rPr lang="en-US" sz="1400" b="1" dirty="0" smtClean="0">
              <a:latin typeface="Microsoft YaHei" panose="020B0503020204020204" pitchFamily="34" charset="-122"/>
              <a:ea typeface="Microsoft YaHei" panose="020B0503020204020204" pitchFamily="34" charset="-122"/>
            </a:rPr>
            <a:t>All datasets available</a:t>
          </a:r>
          <a:endParaRPr lang="en-US" sz="1400" b="1" dirty="0">
            <a:latin typeface="Microsoft YaHei" panose="020B0503020204020204" pitchFamily="34" charset="-122"/>
            <a:ea typeface="Microsoft YaHei" panose="020B0503020204020204" pitchFamily="34" charset="-122"/>
          </a:endParaRPr>
        </a:p>
      </dgm:t>
    </dgm:pt>
    <dgm:pt modelId="{62924F38-B456-46EB-AE4C-22CB0BD188A7}" type="parTrans" cxnId="{DC4F2C9E-9677-4F1A-A4E9-92EE2377E1E2}">
      <dgm:prSet/>
      <dgm:spPr/>
      <dgm:t>
        <a:bodyPr/>
        <a:lstStyle/>
        <a:p>
          <a:endParaRPr lang="en-US"/>
        </a:p>
      </dgm:t>
    </dgm:pt>
    <dgm:pt modelId="{76FF38DA-6ABE-47E1-B481-B090B9A640F7}" type="sibTrans" cxnId="{DC4F2C9E-9677-4F1A-A4E9-92EE2377E1E2}">
      <dgm:prSet/>
      <dgm:spPr/>
      <dgm:t>
        <a:bodyPr/>
        <a:lstStyle/>
        <a:p>
          <a:endParaRPr lang="en-US"/>
        </a:p>
      </dgm:t>
    </dgm:pt>
    <dgm:pt modelId="{D8B1FAD2-528D-4027-BB08-551DB9426C82}">
      <dgm:prSet custT="1"/>
      <dgm:spPr/>
      <dgm:t>
        <a:bodyPr/>
        <a:lstStyle/>
        <a:p>
          <a:pPr rtl="0"/>
          <a:r>
            <a:rPr lang="en-US" sz="1400" b="1" dirty="0" smtClean="0">
              <a:latin typeface="Microsoft YaHei" panose="020B0503020204020204" pitchFamily="34" charset="-122"/>
              <a:ea typeface="Microsoft YaHei" panose="020B0503020204020204" pitchFamily="34" charset="-122"/>
            </a:rPr>
            <a:t>Not clear</a:t>
          </a:r>
          <a:endParaRPr lang="en-US" sz="1400" b="1" dirty="0">
            <a:latin typeface="Microsoft YaHei" panose="020B0503020204020204" pitchFamily="34" charset="-122"/>
            <a:ea typeface="Microsoft YaHei" panose="020B0503020204020204" pitchFamily="34" charset="-122"/>
          </a:endParaRPr>
        </a:p>
      </dgm:t>
    </dgm:pt>
    <dgm:pt modelId="{A6F344E0-76F6-4235-B7AC-20636E18E8E4}" type="parTrans" cxnId="{BAADEB6F-AA71-4549-B10A-0F13A7E1F9B3}">
      <dgm:prSet/>
      <dgm:spPr/>
      <dgm:t>
        <a:bodyPr/>
        <a:lstStyle/>
        <a:p>
          <a:endParaRPr lang="en-US"/>
        </a:p>
      </dgm:t>
    </dgm:pt>
    <dgm:pt modelId="{825B1AB5-9F0D-47EC-B94E-D25CE145443A}" type="sibTrans" cxnId="{BAADEB6F-AA71-4549-B10A-0F13A7E1F9B3}">
      <dgm:prSet/>
      <dgm:spPr/>
      <dgm:t>
        <a:bodyPr/>
        <a:lstStyle/>
        <a:p>
          <a:endParaRPr lang="en-US"/>
        </a:p>
      </dgm:t>
    </dgm:pt>
    <dgm:pt modelId="{0FAF22E8-F402-48EE-BE50-E837605E10D8}">
      <dgm:prSet custT="1"/>
      <dgm:spPr/>
      <dgm:t>
        <a:bodyPr/>
        <a:lstStyle/>
        <a:p>
          <a:pPr rtl="0"/>
          <a:r>
            <a:rPr lang="en-US" sz="1400" u="sng" dirty="0" smtClean="0">
              <a:latin typeface="Microsoft YaHei" panose="020B0503020204020204" pitchFamily="34" charset="-122"/>
              <a:ea typeface="Microsoft YaHei" panose="020B0503020204020204" pitchFamily="34" charset="-122"/>
            </a:rPr>
            <a:t>how links and paths are related to the MPNN configuration</a:t>
          </a:r>
          <a:endParaRPr lang="en-US" sz="1400" u="sng" dirty="0">
            <a:latin typeface="Microsoft YaHei" panose="020B0503020204020204" pitchFamily="34" charset="-122"/>
            <a:ea typeface="Microsoft YaHei" panose="020B0503020204020204" pitchFamily="34" charset="-122"/>
          </a:endParaRPr>
        </a:p>
      </dgm:t>
    </dgm:pt>
    <dgm:pt modelId="{2F731592-58EE-4EA6-AA58-AAB8875CEEB1}" type="parTrans" cxnId="{888FB5B7-4063-491C-9B51-EABB70AA0608}">
      <dgm:prSet/>
      <dgm:spPr/>
      <dgm:t>
        <a:bodyPr/>
        <a:lstStyle/>
        <a:p>
          <a:endParaRPr lang="en-US"/>
        </a:p>
      </dgm:t>
    </dgm:pt>
    <dgm:pt modelId="{1B39CF9E-DAEA-49D3-B35A-86BF6A8725EA}" type="sibTrans" cxnId="{888FB5B7-4063-491C-9B51-EABB70AA0608}">
      <dgm:prSet/>
      <dgm:spPr/>
      <dgm:t>
        <a:bodyPr/>
        <a:lstStyle/>
        <a:p>
          <a:endParaRPr lang="en-US"/>
        </a:p>
      </dgm:t>
    </dgm:pt>
    <dgm:pt modelId="{C0E28071-EA3A-4EC8-B217-E48BCE7EACF4}">
      <dgm:prSet custT="1"/>
      <dgm:spPr/>
      <dgm:t>
        <a:bodyPr/>
        <a:lstStyle/>
        <a:p>
          <a:pPr rtl="0"/>
          <a:r>
            <a:rPr lang="en-US" sz="1400" dirty="0" smtClean="0">
              <a:latin typeface="Microsoft YaHei" panose="020B0503020204020204" pitchFamily="34" charset="-122"/>
              <a:ea typeface="Microsoft YaHei" panose="020B0503020204020204" pitchFamily="34" charset="-122"/>
            </a:rPr>
            <a:t>how they were able to </a:t>
          </a:r>
          <a:r>
            <a:rPr lang="en-US" sz="1400" u="sng" dirty="0" smtClean="0">
              <a:latin typeface="Microsoft YaHei" panose="020B0503020204020204" pitchFamily="34" charset="-122"/>
              <a:ea typeface="Microsoft YaHei" panose="020B0503020204020204" pitchFamily="34" charset="-122"/>
            </a:rPr>
            <a:t>test it under different configurations</a:t>
          </a:r>
          <a:r>
            <a:rPr lang="en-US" sz="1400" u="none" dirty="0" smtClean="0">
              <a:latin typeface="Microsoft YaHei" panose="020B0503020204020204" pitchFamily="34" charset="-122"/>
              <a:ea typeface="Microsoft YaHei" panose="020B0503020204020204" pitchFamily="34" charset="-122"/>
            </a:rPr>
            <a:t> (readout is a NN)</a:t>
          </a:r>
          <a:endParaRPr lang="en-US" sz="1400" u="sng" dirty="0">
            <a:latin typeface="Microsoft YaHei" panose="020B0503020204020204" pitchFamily="34" charset="-122"/>
            <a:ea typeface="Microsoft YaHei" panose="020B0503020204020204" pitchFamily="34" charset="-122"/>
          </a:endParaRPr>
        </a:p>
      </dgm:t>
    </dgm:pt>
    <dgm:pt modelId="{17719F7C-5B3A-4915-A263-750F56B99927}" type="parTrans" cxnId="{CBEE7038-2AB5-4066-99B2-B12022D8E874}">
      <dgm:prSet/>
      <dgm:spPr/>
      <dgm:t>
        <a:bodyPr/>
        <a:lstStyle/>
        <a:p>
          <a:endParaRPr lang="en-US"/>
        </a:p>
      </dgm:t>
    </dgm:pt>
    <dgm:pt modelId="{6F0F2AF3-1EB8-46E6-AACC-346D35B78EB4}" type="sibTrans" cxnId="{CBEE7038-2AB5-4066-99B2-B12022D8E874}">
      <dgm:prSet/>
      <dgm:spPr/>
      <dgm:t>
        <a:bodyPr/>
        <a:lstStyle/>
        <a:p>
          <a:endParaRPr lang="en-US"/>
        </a:p>
      </dgm:t>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custScaleX="119489" custScaleY="110106" custLinFactNeighborX="229" custLinFactNeighborY="-2720"/>
      <dgm:spPr/>
    </dgm:pt>
    <dgm:pt modelId="{261F4F63-B217-47EE-A0F6-DEADDD668A2A}" type="pres">
      <dgm:prSet presAssocID="{61C94664-6958-452E-AF63-251C4D657E31}" presName="ParentText1" presStyleLbl="revTx" presStyleIdx="0" presStyleCnt="2" custScaleX="93887" custScaleY="114267" custLinFactNeighborX="-17457" custLinFactNeighborY="86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custScaleX="121233" custScaleY="113890" custLinFactNeighborX="8838" custLinFactNeighborY="-4421">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custLinFactNeighborX="24354" custLinFactNeighborY="-146"/>
      <dgm:spPr/>
    </dgm:pt>
    <dgm:pt modelId="{3185A37D-1C7F-4CD3-9BCC-5BC9ACFD8F3F}" type="pres">
      <dgm:prSet presAssocID="{61C94664-6958-452E-AF63-251C4D657E31}" presName="Divider" presStyleLbl="parChTrans1D1" presStyleIdx="0" presStyleCnt="1" custLinFactX="-20300000" custLinFactNeighborX="-20332491" custLinFactNeighborY="960"/>
      <dgm:spPr/>
    </dgm:pt>
  </dgm:ptLst>
  <dgm:cxnLst>
    <dgm:cxn modelId="{DC4F2C9E-9677-4F1A-A4E9-92EE2377E1E2}" srcId="{DE669321-1CF3-473C-BB36-36FCD94DA8D6}" destId="{3082DBEE-4375-4AA4-BE8E-07759BB6DDAA}" srcOrd="2" destOrd="0" parTransId="{62924F38-B456-46EB-AE4C-22CB0BD188A7}" sibTransId="{76FF38DA-6ABE-47E1-B481-B090B9A640F7}"/>
    <dgm:cxn modelId="{DA4359C4-E595-427F-9046-FA789262A6A5}" srcId="{DE669321-1CF3-473C-BB36-36FCD94DA8D6}" destId="{5E00F9A9-E7D0-4690-B071-CCB3F9004C2C}" srcOrd="0" destOrd="0" parTransId="{435AA041-70D2-4F86-BF17-7459C22D82F4}" sibTransId="{25DE4A28-8A49-4B09-9F87-C6EA7389AED8}"/>
    <dgm:cxn modelId="{85359EB8-B511-412E-81D3-2F78EC68B4CE}" type="presOf" srcId="{3082DBEE-4375-4AA4-BE8E-07759BB6DDAA}" destId="{261F4F63-B217-47EE-A0F6-DEADDD668A2A}" srcOrd="0" destOrd="4" presId="urn:microsoft.com/office/officeart/2009/3/layout/PlusandMinus"/>
    <dgm:cxn modelId="{4857301D-E4C2-466A-931F-08904C18CD50}" srcId="{61C94664-6958-452E-AF63-251C4D657E31}" destId="{DE669321-1CF3-473C-BB36-36FCD94DA8D6}" srcOrd="0" destOrd="0" parTransId="{19CBAADF-9953-4971-8CE1-5DAA2015746D}" sibTransId="{0200B3CC-95C2-4DEF-8F97-11BF04778B75}"/>
    <dgm:cxn modelId="{BAADEB6F-AA71-4549-B10A-0F13A7E1F9B3}" srcId="{DEBD9C63-7BB2-463E-9E8C-787C376BADC4}" destId="{D8B1FAD2-528D-4027-BB08-551DB9426C82}" srcOrd="1" destOrd="0" parTransId="{A6F344E0-76F6-4235-B7AC-20636E18E8E4}" sibTransId="{825B1AB5-9F0D-47EC-B94E-D25CE145443A}"/>
    <dgm:cxn modelId="{F5B19F1F-6481-420E-835B-0E745D3DC097}" type="presOf" srcId="{5E00F9A9-E7D0-4690-B071-CCB3F9004C2C}" destId="{261F4F63-B217-47EE-A0F6-DEADDD668A2A}" srcOrd="0" destOrd="1" presId="urn:microsoft.com/office/officeart/2009/3/layout/PlusandMinus"/>
    <dgm:cxn modelId="{4BFD60B0-9875-40E7-881B-0AED58E256E3}" srcId="{DEBD9C63-7BB2-463E-9E8C-787C376BADC4}" destId="{5F82C0C7-98B5-4D47-AC19-785E759C05C9}" srcOrd="0" destOrd="0" parTransId="{52B60937-3327-4810-A06B-BEAAA408C2E9}" sibTransId="{137620E2-AB01-44DE-B34A-38107658CC17}"/>
    <dgm:cxn modelId="{020959A8-E6ED-40D0-8221-21CB53D8E355}" type="presOf" srcId="{DEBD9C63-7BB2-463E-9E8C-787C376BADC4}" destId="{567FFDF9-1CAC-4DAC-A3D4-02F339A2F96F}" srcOrd="0" destOrd="0" presId="urn:microsoft.com/office/officeart/2009/3/layout/PlusandMinus"/>
    <dgm:cxn modelId="{965B380E-BB46-42CA-B00F-ED87B6F09E4A}" srcId="{61C94664-6958-452E-AF63-251C4D657E31}" destId="{DEBD9C63-7BB2-463E-9E8C-787C376BADC4}" srcOrd="1" destOrd="0" parTransId="{F50F3DEB-287C-4DBA-AA5B-291ADE69DD72}" sibTransId="{5E13DEFB-B824-4749-A883-E16807E7EF51}"/>
    <dgm:cxn modelId="{1F42B1DF-07BB-46BD-90EF-793CCF99EF36}" type="presOf" srcId="{D8B1FAD2-528D-4027-BB08-551DB9426C82}" destId="{567FFDF9-1CAC-4DAC-A3D4-02F339A2F96F}" srcOrd="0" destOrd="2" presId="urn:microsoft.com/office/officeart/2009/3/layout/PlusandMinus"/>
    <dgm:cxn modelId="{BCD5AF21-0213-4E36-A667-D8E7A78CDC3E}" srcId="{DE669321-1CF3-473C-BB36-36FCD94DA8D6}" destId="{590DE9BB-9DEE-4DBA-84D8-DFD82F444633}" srcOrd="1" destOrd="0" parTransId="{99D4B85C-9771-49F1-A09E-1743081FE6E1}" sibTransId="{3D4DE764-C25A-40DE-969A-B881CE7BFD31}"/>
    <dgm:cxn modelId="{CBEE7038-2AB5-4066-99B2-B12022D8E874}" srcId="{D8B1FAD2-528D-4027-BB08-551DB9426C82}" destId="{C0E28071-EA3A-4EC8-B217-E48BCE7EACF4}" srcOrd="0" destOrd="0" parTransId="{17719F7C-5B3A-4915-A263-750F56B99927}" sibTransId="{6F0F2AF3-1EB8-46E6-AACC-346D35B78EB4}"/>
    <dgm:cxn modelId="{952BEF3F-AF6D-44F6-A5A5-97014593357D}" type="presOf" srcId="{590DE9BB-9DEE-4DBA-84D8-DFD82F444633}" destId="{261F4F63-B217-47EE-A0F6-DEADDD668A2A}" srcOrd="0" destOrd="2" presId="urn:microsoft.com/office/officeart/2009/3/layout/PlusandMinus"/>
    <dgm:cxn modelId="{CAEA32A3-F6B3-4B63-AA5D-CB7E1BA42BA5}" type="presOf" srcId="{C0E28071-EA3A-4EC8-B217-E48BCE7EACF4}" destId="{567FFDF9-1CAC-4DAC-A3D4-02F339A2F96F}" srcOrd="0" destOrd="3" presId="urn:microsoft.com/office/officeart/2009/3/layout/PlusandMinus"/>
    <dgm:cxn modelId="{6001EA0F-5B51-49CC-AFD8-B785BDE97000}" type="presOf" srcId="{5F82C0C7-98B5-4D47-AC19-785E759C05C9}" destId="{567FFDF9-1CAC-4DAC-A3D4-02F339A2F96F}" srcOrd="0" destOrd="1" presId="urn:microsoft.com/office/officeart/2009/3/layout/PlusandMinus"/>
    <dgm:cxn modelId="{C57182A9-6038-450A-9EAF-F5BFEECCBE34}" type="presOf" srcId="{9FC0633C-FD6C-425C-B33A-92EB82ADBF19}" destId="{261F4F63-B217-47EE-A0F6-DEADDD668A2A}" srcOrd="0" destOrd="3" presId="urn:microsoft.com/office/officeart/2009/3/layout/PlusandMinus"/>
    <dgm:cxn modelId="{888FB5B7-4063-491C-9B51-EABB70AA0608}" srcId="{D8B1FAD2-528D-4027-BB08-551DB9426C82}" destId="{0FAF22E8-F402-48EE-BE50-E837605E10D8}" srcOrd="1" destOrd="0" parTransId="{2F731592-58EE-4EA6-AA58-AAB8875CEEB1}" sibTransId="{1B39CF9E-DAEA-49D3-B35A-86BF6A8725EA}"/>
    <dgm:cxn modelId="{2A2D021A-391E-4CB7-A00C-46703A491403}" type="presOf" srcId="{0FAF22E8-F402-48EE-BE50-E837605E10D8}" destId="{567FFDF9-1CAC-4DAC-A3D4-02F339A2F96F}" srcOrd="0" destOrd="4" presId="urn:microsoft.com/office/officeart/2009/3/layout/PlusandMinus"/>
    <dgm:cxn modelId="{994D0035-3F3A-459A-BFBD-AAE7AF43EA8B}" type="presOf" srcId="{DE669321-1CF3-473C-BB36-36FCD94DA8D6}" destId="{261F4F63-B217-47EE-A0F6-DEADDD668A2A}" srcOrd="0" destOrd="0" presId="urn:microsoft.com/office/officeart/2009/3/layout/PlusandMinus"/>
    <dgm:cxn modelId="{CE380BC5-C243-4C0F-A9E5-30D7633C6021}" srcId="{590DE9BB-9DEE-4DBA-84D8-DFD82F444633}" destId="{9FC0633C-FD6C-425C-B33A-92EB82ADBF19}" srcOrd="0" destOrd="0" parTransId="{AB14CD05-955E-401C-B240-B9A8302DFAC3}" sibTransId="{72580C6E-1D19-4B1E-B355-C64091420490}"/>
    <dgm:cxn modelId="{EC6804E7-5F1F-44A9-998B-9092424D44B5}" type="presOf" srcId="{61C94664-6958-452E-AF63-251C4D657E31}" destId="{DB4B21A1-9670-49A7-A709-ECFD575EFEAE}" srcOrd="0" destOrd="0" presId="urn:microsoft.com/office/officeart/2009/3/layout/PlusandMinus"/>
    <dgm:cxn modelId="{058C8A67-2E4F-4FAF-8508-4727597945F1}" type="presParOf" srcId="{DB4B21A1-9670-49A7-A709-ECFD575EFEAE}" destId="{7CF03B0E-A793-4F84-88AF-62666BEDFD05}" srcOrd="0" destOrd="0" presId="urn:microsoft.com/office/officeart/2009/3/layout/PlusandMinus"/>
    <dgm:cxn modelId="{A3A6BA56-AA55-48E2-BAEA-2D3A12EC5190}" type="presParOf" srcId="{DB4B21A1-9670-49A7-A709-ECFD575EFEAE}" destId="{261F4F63-B217-47EE-A0F6-DEADDD668A2A}" srcOrd="1" destOrd="0" presId="urn:microsoft.com/office/officeart/2009/3/layout/PlusandMinus"/>
    <dgm:cxn modelId="{954178C2-D8E6-48DC-8043-7BBABC3DDAE5}" type="presParOf" srcId="{DB4B21A1-9670-49A7-A709-ECFD575EFEAE}" destId="{567FFDF9-1CAC-4DAC-A3D4-02F339A2F96F}" srcOrd="2" destOrd="0" presId="urn:microsoft.com/office/officeart/2009/3/layout/PlusandMinus"/>
    <dgm:cxn modelId="{7337B12A-EC04-4929-A56F-E49734CC645A}" type="presParOf" srcId="{DB4B21A1-9670-49A7-A709-ECFD575EFEAE}" destId="{6D8325A2-C2D1-4F23-86CC-FFD5730A6CA1}" srcOrd="3" destOrd="0" presId="urn:microsoft.com/office/officeart/2009/3/layout/PlusandMinus"/>
    <dgm:cxn modelId="{20685305-07D4-4D46-83C9-21183536EA02}" type="presParOf" srcId="{DB4B21A1-9670-49A7-A709-ECFD575EFEAE}" destId="{8BBAF604-921F-4C7D-92DE-599D1C21A6B4}" srcOrd="4" destOrd="0" presId="urn:microsoft.com/office/officeart/2009/3/layout/PlusandMinus"/>
    <dgm:cxn modelId="{FD8DA0DE-0AEC-412F-878A-EBCF320AB80D}"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321420" y="508640"/>
          <a:ext cx="11009312" cy="5242768"/>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857367" y="1152165"/>
          <a:ext cx="4016981" cy="4654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err="1" smtClean="0">
              <a:latin typeface="Microsoft YaHei" panose="020B0503020204020204" pitchFamily="34" charset="-122"/>
              <a:ea typeface="Microsoft YaHei" panose="020B0503020204020204" pitchFamily="34" charset="-122"/>
            </a:rPr>
            <a:t>Strenghts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Good baseline for </a:t>
          </a:r>
          <a:r>
            <a:rPr lang="en-US" sz="1400" kern="1200" dirty="0" err="1" smtClean="0">
              <a:latin typeface="Microsoft YaHei" panose="020B0503020204020204" pitchFamily="34" charset="-122"/>
              <a:ea typeface="Microsoft YaHei" panose="020B0503020204020204" pitchFamily="34" charset="-122"/>
            </a:rPr>
            <a:t>QoS</a:t>
          </a:r>
          <a:r>
            <a:rPr lang="en-US" sz="1400" kern="1200" dirty="0" smtClean="0">
              <a:latin typeface="Microsoft YaHei" panose="020B0503020204020204" pitchFamily="34" charset="-122"/>
              <a:ea typeface="Microsoft YaHei" panose="020B0503020204020204" pitchFamily="34" charset="-122"/>
            </a:rPr>
            <a:t> estimation</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Accurate in complex scenarios</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Big advantage </a:t>
          </a:r>
          <a:r>
            <a:rPr lang="en-US" sz="1400" kern="1200" dirty="0" err="1" smtClean="0">
              <a:latin typeface="Microsoft YaHei" panose="020B0503020204020204" pitchFamily="34" charset="-122"/>
              <a:ea typeface="Microsoft YaHei" panose="020B0503020204020204" pitchFamily="34" charset="-122"/>
            </a:rPr>
            <a:t>wrt</a:t>
          </a:r>
          <a:r>
            <a:rPr lang="en-US" sz="1400" kern="1200" dirty="0" smtClean="0">
              <a:latin typeface="Microsoft YaHei" panose="020B0503020204020204" pitchFamily="34" charset="-122"/>
              <a:ea typeface="Microsoft YaHei" panose="020B0503020204020204" pitchFamily="34" charset="-122"/>
            </a:rPr>
            <a:t> queuing theory</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Fast and light-weight</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Big advantage </a:t>
          </a:r>
          <a:r>
            <a:rPr lang="en-US" sz="1400" kern="1200" dirty="0" err="1" smtClean="0">
              <a:latin typeface="Microsoft YaHei" panose="020B0503020204020204" pitchFamily="34" charset="-122"/>
              <a:ea typeface="Microsoft YaHei" panose="020B0503020204020204" pitchFamily="34" charset="-122"/>
            </a:rPr>
            <a:t>wrt</a:t>
          </a:r>
          <a:r>
            <a:rPr lang="en-US" sz="1400" kern="1200" dirty="0" smtClean="0">
              <a:latin typeface="Microsoft YaHei" panose="020B0503020204020204" pitchFamily="34" charset="-122"/>
              <a:ea typeface="Microsoft YaHei" panose="020B0503020204020204" pitchFamily="34" charset="-122"/>
            </a:rPr>
            <a:t> simulations</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Give great information on how far could NN give to estimating </a:t>
          </a:r>
          <a:r>
            <a:rPr lang="en-US" sz="1400" kern="1200" dirty="0" err="1" smtClean="0">
              <a:latin typeface="Microsoft YaHei" panose="020B0503020204020204" pitchFamily="34" charset="-122"/>
              <a:ea typeface="Microsoft YaHei" panose="020B0503020204020204" pitchFamily="34" charset="-122"/>
            </a:rPr>
            <a:t>QoS</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Generalization under different situations is analyzed, to understand when a model should be retrained and when not</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All datasets are available</a:t>
          </a:r>
          <a:endParaRPr lang="en-US" sz="1400" kern="1200" dirty="0">
            <a:latin typeface="Microsoft YaHei" panose="020B0503020204020204" pitchFamily="34" charset="-122"/>
            <a:ea typeface="Microsoft YaHei" panose="020B0503020204020204" pitchFamily="34" charset="-122"/>
          </a:endParaRPr>
        </a:p>
      </dsp:txBody>
      <dsp:txXfrm>
        <a:off x="857367" y="1152165"/>
        <a:ext cx="4016981" cy="4654620"/>
      </dsp:txXfrm>
    </dsp:sp>
    <dsp:sp modelId="{567FFDF9-1CAC-4DAC-A3D4-02F339A2F96F}">
      <dsp:nvSpPr>
        <dsp:cNvPr id="0" name=""/>
        <dsp:cNvSpPr/>
      </dsp:nvSpPr>
      <dsp:spPr>
        <a:xfrm>
          <a:off x="5771245" y="972637"/>
          <a:ext cx="5186988" cy="463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Falls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Model is built only considering the traffic matrix. No learning based on the configuration (topology &amp; routing)</a:t>
          </a:r>
          <a:endParaRPr lang="en-US" sz="1400" b="1"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Different results with different topologies and routing schemes </a:t>
          </a:r>
          <a:r>
            <a:rPr lang="en-US" sz="1400" kern="12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kern="1200" dirty="0" smtClean="0">
              <a:solidFill>
                <a:srgbClr val="FF0000"/>
              </a:solidFill>
              <a:latin typeface="Microsoft YaHei" panose="020B0503020204020204" pitchFamily="34" charset="-122"/>
              <a:ea typeface="Microsoft YaHei" panose="020B0503020204020204" pitchFamily="34" charset="-122"/>
              <a:sym typeface="Wingdings" panose="05000000000000000000" pitchFamily="2" charset="2"/>
            </a:rPr>
            <a:t>direct/high dependence</a:t>
          </a:r>
          <a:endParaRPr lang="en-US" sz="1400" kern="1200" dirty="0">
            <a:solidFill>
              <a:srgbClr val="FF0000"/>
            </a:solidFill>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No online </a:t>
          </a:r>
          <a:r>
            <a:rPr lang="en-US" sz="1400" kern="1200" dirty="0" smtClean="0">
              <a:latin typeface="Microsoft YaHei" panose="020B0503020204020204" pitchFamily="34" charset="-122"/>
              <a:ea typeface="Microsoft YaHei" panose="020B0503020204020204" pitchFamily="34" charset="-122"/>
            </a:rPr>
            <a:t>learning</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Data-driven</a:t>
          </a:r>
          <a:r>
            <a:rPr lang="en-US" sz="1400" kern="1200" dirty="0" smtClean="0">
              <a:latin typeface="Microsoft YaHei" panose="020B0503020204020204" pitchFamily="34" charset="-122"/>
              <a:ea typeface="Microsoft YaHei" panose="020B0503020204020204" pitchFamily="34" charset="-122"/>
            </a:rPr>
            <a:t> approach: high dependence on data (as a ML technique) </a:t>
          </a:r>
          <a:r>
            <a:rPr lang="en-US" sz="1400" kern="12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kern="1200" dirty="0" smtClean="0">
              <a:latin typeface="Microsoft YaHei" panose="020B0503020204020204" pitchFamily="34" charset="-122"/>
              <a:ea typeface="Microsoft YaHei" panose="020B0503020204020204" pitchFamily="34" charset="-122"/>
            </a:rPr>
            <a:t>data must be reliable. </a:t>
          </a:r>
          <a:r>
            <a:rPr lang="en-US" sz="1400" kern="1200" dirty="0" smtClean="0">
              <a:solidFill>
                <a:srgbClr val="FF0000"/>
              </a:solidFill>
              <a:latin typeface="Microsoft YaHei" panose="020B0503020204020204" pitchFamily="34" charset="-122"/>
              <a:ea typeface="Microsoft YaHei" panose="020B0503020204020204" pitchFamily="34" charset="-122"/>
            </a:rPr>
            <a:t>Not true in the networking field, as they are simulated</a:t>
          </a:r>
          <a:endParaRPr lang="en-US" sz="1400" kern="1200" dirty="0">
            <a:solidFill>
              <a:srgbClr val="FF0000"/>
            </a:solidFill>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Fixed size of input to NN</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Results reported after subtracting the unavoidable variance. </a:t>
          </a:r>
          <a:r>
            <a:rPr lang="en-US" sz="1400" u="sng" kern="1200" dirty="0" smtClean="0">
              <a:latin typeface="Microsoft YaHei" panose="020B0503020204020204" pitchFamily="34" charset="-122"/>
              <a:ea typeface="Microsoft YaHei" panose="020B0503020204020204" pitchFamily="34" charset="-122"/>
            </a:rPr>
            <a:t>Not clear how they did this </a:t>
          </a:r>
          <a:r>
            <a:rPr lang="en-US" sz="1400" u="none" kern="12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u="none" kern="1200" dirty="0" smtClean="0">
              <a:solidFill>
                <a:srgbClr val="FF0000"/>
              </a:solidFill>
              <a:latin typeface="Microsoft YaHei" panose="020B0503020204020204" pitchFamily="34" charset="-122"/>
              <a:ea typeface="Microsoft YaHei" panose="020B0503020204020204" pitchFamily="34" charset="-122"/>
            </a:rPr>
            <a:t>so </a:t>
          </a:r>
          <a:r>
            <a:rPr lang="en-US" sz="1400" kern="1200" dirty="0" smtClean="0">
              <a:solidFill>
                <a:srgbClr val="FF0000"/>
              </a:solidFill>
              <a:latin typeface="Microsoft YaHei" panose="020B0503020204020204" pitchFamily="34" charset="-122"/>
              <a:ea typeface="Microsoft YaHei" panose="020B0503020204020204" pitchFamily="34" charset="-122"/>
            </a:rPr>
            <a:t>our results cannot be really compared</a:t>
          </a:r>
          <a:endParaRPr lang="en-US" sz="1400" kern="1200" dirty="0">
            <a:solidFill>
              <a:srgbClr val="FF0000"/>
            </a:solidFill>
            <a:latin typeface="Microsoft YaHei" panose="020B0503020204020204" pitchFamily="34" charset="-122"/>
            <a:ea typeface="Microsoft YaHei" panose="020B0503020204020204" pitchFamily="34" charset="-122"/>
          </a:endParaRPr>
        </a:p>
      </dsp:txBody>
      <dsp:txXfrm>
        <a:off x="5771245" y="972637"/>
        <a:ext cx="5186988" cy="4639264"/>
      </dsp:txXfrm>
    </dsp:sp>
    <dsp:sp modelId="{6D8325A2-C2D1-4F23-86CC-FFD5730A6CA1}">
      <dsp:nvSpPr>
        <dsp:cNvPr id="0" name=""/>
        <dsp:cNvSpPr/>
      </dsp:nvSpPr>
      <dsp:spPr>
        <a:xfrm>
          <a:off x="245009" y="-74136"/>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547427" y="596204"/>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374662" y="1481686"/>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321420" y="508640"/>
          <a:ext cx="11009312" cy="5242768"/>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857367" y="1152165"/>
          <a:ext cx="4016981" cy="4654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err="1" smtClean="0">
              <a:latin typeface="Microsoft YaHei" panose="020B0503020204020204" pitchFamily="34" charset="-122"/>
              <a:ea typeface="Microsoft YaHei" panose="020B0503020204020204" pitchFamily="34" charset="-122"/>
            </a:rPr>
            <a:t>Strenghts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Model is </a:t>
          </a:r>
          <a:r>
            <a:rPr lang="en-US" sz="1400" b="1" kern="1200" dirty="0" smtClean="0">
              <a:solidFill>
                <a:srgbClr val="00B050"/>
              </a:solidFill>
              <a:latin typeface="Microsoft YaHei" panose="020B0503020204020204" pitchFamily="34" charset="-122"/>
              <a:ea typeface="Microsoft YaHei" panose="020B0503020204020204" pitchFamily="34" charset="-122"/>
            </a:rPr>
            <a:t>improved</a:t>
          </a:r>
          <a:r>
            <a:rPr lang="en-US" sz="1400" kern="1200" dirty="0" smtClean="0">
              <a:latin typeface="Microsoft YaHei" panose="020B0503020204020204" pitchFamily="34" charset="-122"/>
              <a:ea typeface="Microsoft YaHei" panose="020B0503020204020204" pitchFamily="34" charset="-122"/>
            </a:rPr>
            <a:t> in every aspect if compared to the previous paper</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A comparison with other DL techniques is shown</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b="1" kern="1200" dirty="0" smtClean="0">
              <a:solidFill>
                <a:schemeClr val="tx1"/>
              </a:solidFill>
              <a:latin typeface="Microsoft YaHei" panose="020B0503020204020204" pitchFamily="34" charset="-122"/>
              <a:ea typeface="Microsoft YaHei" panose="020B0503020204020204" pitchFamily="34" charset="-122"/>
            </a:rPr>
            <a:t>  </a:t>
          </a:r>
          <a:r>
            <a:rPr lang="en-US" sz="1400" b="1" kern="1200" dirty="0" smtClean="0">
              <a:solidFill>
                <a:srgbClr val="00B050"/>
              </a:solidFill>
              <a:latin typeface="Microsoft YaHei" panose="020B0503020204020204" pitchFamily="34" charset="-122"/>
              <a:ea typeface="Microsoft YaHei" panose="020B0503020204020204" pitchFamily="34" charset="-122"/>
            </a:rPr>
            <a:t>Improvement</a:t>
          </a:r>
          <a:r>
            <a:rPr lang="en-US" sz="1400" kern="1200" dirty="0" smtClean="0">
              <a:solidFill>
                <a:srgbClr val="00B050"/>
              </a:solidFill>
              <a:latin typeface="Microsoft YaHei" panose="020B0503020204020204" pitchFamily="34" charset="-122"/>
              <a:ea typeface="Microsoft YaHei" panose="020B0503020204020204" pitchFamily="34" charset="-122"/>
            </a:rPr>
            <a:t> </a:t>
          </a:r>
          <a:r>
            <a:rPr lang="en-US" sz="1400" kern="1200" dirty="0" smtClean="0">
              <a:solidFill>
                <a:schemeClr val="tx1"/>
              </a:solidFill>
              <a:latin typeface="Microsoft YaHei" panose="020B0503020204020204" pitchFamily="34" charset="-122"/>
              <a:ea typeface="Microsoft YaHei" panose="020B0503020204020204" pitchFamily="34" charset="-122"/>
            </a:rPr>
            <a:t>in </a:t>
          </a:r>
          <a:r>
            <a:rPr lang="en-US" sz="1400" kern="1200" dirty="0" err="1" smtClean="0">
              <a:solidFill>
                <a:schemeClr val="tx1"/>
              </a:solidFill>
              <a:latin typeface="Microsoft YaHei" panose="020B0503020204020204" pitchFamily="34" charset="-122"/>
              <a:ea typeface="Microsoft YaHei" panose="020B0503020204020204" pitchFamily="34" charset="-122"/>
            </a:rPr>
            <a:t>QoS</a:t>
          </a:r>
          <a:r>
            <a:rPr lang="en-US" sz="1400" kern="1200" dirty="0" smtClean="0">
              <a:solidFill>
                <a:schemeClr val="tx1"/>
              </a:solidFill>
              <a:latin typeface="Microsoft YaHei" panose="020B0503020204020204" pitchFamily="34" charset="-122"/>
              <a:ea typeface="Microsoft YaHei" panose="020B0503020204020204" pitchFamily="34" charset="-122"/>
            </a:rPr>
            <a:t> estimation context</a:t>
          </a:r>
          <a:endParaRPr lang="en-US" sz="1400" kern="1200" dirty="0">
            <a:solidFill>
              <a:schemeClr val="tx1"/>
            </a:solidFill>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Tried on two different network configurations </a:t>
          </a:r>
          <a:r>
            <a:rPr lang="en-US" sz="1400" kern="1200" dirty="0" smtClean="0">
              <a:latin typeface="Microsoft YaHei" panose="020B0503020204020204" pitchFamily="34" charset="-122"/>
              <a:ea typeface="Microsoft YaHei" panose="020B0503020204020204" pitchFamily="34" charset="-122"/>
              <a:sym typeface="Wingdings" panose="05000000000000000000" pitchFamily="2" charset="2"/>
            </a:rPr>
            <a:t> </a:t>
          </a:r>
          <a:r>
            <a:rPr lang="en-US" sz="1400" kern="1200" dirty="0" smtClean="0">
              <a:latin typeface="Microsoft YaHei" panose="020B0503020204020204" pitchFamily="34" charset="-122"/>
              <a:ea typeface="Microsoft YaHei" panose="020B0503020204020204" pitchFamily="34" charset="-122"/>
            </a:rPr>
            <a:t>worked ok</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No routing policy assumption</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Chance to find correct trade-off between inference time and loss (L)</a:t>
          </a:r>
          <a:endParaRPr lang="en-US" sz="14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Learning from real data</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Feature selection simplifies input</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Dynamic configuration of input nodes</a:t>
          </a:r>
          <a:endParaRPr lang="en-US" sz="1400" b="1" kern="1200" dirty="0">
            <a:latin typeface="Microsoft YaHei" panose="020B0503020204020204" pitchFamily="34" charset="-122"/>
            <a:ea typeface="Microsoft YaHei" panose="020B0503020204020204" pitchFamily="34" charset="-122"/>
          </a:endParaRPr>
        </a:p>
      </dsp:txBody>
      <dsp:txXfrm>
        <a:off x="857367" y="1152165"/>
        <a:ext cx="4016981" cy="4654620"/>
      </dsp:txXfrm>
    </dsp:sp>
    <dsp:sp modelId="{567FFDF9-1CAC-4DAC-A3D4-02F339A2F96F}">
      <dsp:nvSpPr>
        <dsp:cNvPr id="0" name=""/>
        <dsp:cNvSpPr/>
      </dsp:nvSpPr>
      <dsp:spPr>
        <a:xfrm>
          <a:off x="5771245" y="972637"/>
          <a:ext cx="5186988" cy="463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Falls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Model is built only considering the traffic matrix. No learning based on the configuration (topology &amp; routing)</a:t>
          </a:r>
          <a:endParaRPr lang="en-US" sz="1400" b="1"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u="sng" kern="1200" dirty="0" smtClean="0">
              <a:solidFill>
                <a:schemeClr val="tx1"/>
              </a:solidFill>
              <a:latin typeface="Microsoft YaHei" panose="020B0503020204020204" pitchFamily="34" charset="-122"/>
              <a:ea typeface="Microsoft YaHei" panose="020B0503020204020204" pitchFamily="34" charset="-122"/>
            </a:rPr>
            <a:t>No proof that it is able to generalize</a:t>
          </a:r>
          <a:r>
            <a:rPr lang="en-US" sz="1400" kern="1200" dirty="0" smtClean="0">
              <a:solidFill>
                <a:schemeClr val="tx1"/>
              </a:solidFill>
              <a:latin typeface="Microsoft YaHei" panose="020B0503020204020204" pitchFamily="34" charset="-122"/>
              <a:ea typeface="Microsoft YaHei" panose="020B0503020204020204" pitchFamily="34" charset="-122"/>
            </a:rPr>
            <a:t> over different networks</a:t>
          </a:r>
          <a:endParaRPr lang="en-US" sz="1400" kern="1200" dirty="0">
            <a:solidFill>
              <a:schemeClr val="tx1"/>
            </a:solidFill>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No online </a:t>
          </a:r>
          <a:r>
            <a:rPr lang="en-US" sz="1400" kern="1200" dirty="0" smtClean="0">
              <a:latin typeface="Microsoft YaHei" panose="020B0503020204020204" pitchFamily="34" charset="-122"/>
              <a:ea typeface="Microsoft YaHei" panose="020B0503020204020204" pitchFamily="34" charset="-122"/>
            </a:rPr>
            <a:t>learning</a:t>
          </a:r>
          <a:endParaRPr lang="en-US" sz="1400" kern="1200" dirty="0">
            <a:solidFill>
              <a:srgbClr val="FF0000"/>
            </a:solidFill>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endParaRPr lang="en-US" sz="1400" kern="1200" dirty="0">
            <a:solidFill>
              <a:srgbClr val="FF0000"/>
            </a:solidFill>
            <a:latin typeface="Microsoft YaHei" panose="020B0503020204020204" pitchFamily="34" charset="-122"/>
            <a:ea typeface="Microsoft YaHei" panose="020B0503020204020204" pitchFamily="34" charset="-122"/>
          </a:endParaRPr>
        </a:p>
      </dsp:txBody>
      <dsp:txXfrm>
        <a:off x="5771245" y="972637"/>
        <a:ext cx="5186988" cy="4639264"/>
      </dsp:txXfrm>
    </dsp:sp>
    <dsp:sp modelId="{6D8325A2-C2D1-4F23-86CC-FFD5730A6CA1}">
      <dsp:nvSpPr>
        <dsp:cNvPr id="0" name=""/>
        <dsp:cNvSpPr/>
      </dsp:nvSpPr>
      <dsp:spPr>
        <a:xfrm>
          <a:off x="245009" y="-74136"/>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535583" y="588701"/>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374662" y="1481686"/>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321420" y="508640"/>
          <a:ext cx="11009312" cy="5242768"/>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857367" y="1152165"/>
          <a:ext cx="4016981" cy="4654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err="1" smtClean="0">
              <a:latin typeface="Microsoft YaHei" panose="020B0503020204020204" pitchFamily="34" charset="-122"/>
              <a:ea typeface="Microsoft YaHei" panose="020B0503020204020204" pitchFamily="34" charset="-122"/>
            </a:rPr>
            <a:t>Strenghts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Model is </a:t>
          </a:r>
          <a:r>
            <a:rPr lang="en-US" sz="1400" b="1" kern="1200" dirty="0" smtClean="0">
              <a:solidFill>
                <a:srgbClr val="00B050"/>
              </a:solidFill>
              <a:latin typeface="Microsoft YaHei" panose="020B0503020204020204" pitchFamily="34" charset="-122"/>
              <a:ea typeface="Microsoft YaHei" panose="020B0503020204020204" pitchFamily="34" charset="-122"/>
            </a:rPr>
            <a:t>improved</a:t>
          </a:r>
          <a:r>
            <a:rPr lang="en-US" sz="1400" kern="1200" dirty="0" smtClean="0">
              <a:latin typeface="Microsoft YaHei" panose="020B0503020204020204" pitchFamily="34" charset="-122"/>
              <a:ea typeface="Microsoft YaHei" panose="020B0503020204020204" pitchFamily="34" charset="-122"/>
            </a:rPr>
            <a:t> in every aspect if compared to the previous papers</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solidFill>
                <a:srgbClr val="00B050"/>
              </a:solidFill>
              <a:latin typeface="Microsoft YaHei" panose="020B0503020204020204" pitchFamily="34" charset="-122"/>
              <a:ea typeface="Microsoft YaHei" panose="020B0503020204020204" pitchFamily="34" charset="-122"/>
            </a:rPr>
            <a:t>Able to learn topology and routing </a:t>
          </a:r>
          <a:r>
            <a:rPr lang="en-US" sz="1400" kern="1200" dirty="0" smtClean="0">
              <a:latin typeface="Microsoft YaHei" panose="020B0503020204020204" pitchFamily="34" charset="-122"/>
              <a:ea typeface="Microsoft YaHei" panose="020B0503020204020204" pitchFamily="34" charset="-122"/>
            </a:rPr>
            <a:t>thanks to the graph nature of the network</a:t>
          </a:r>
          <a:endParaRPr lang="en-US" sz="1400"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Provided Relational inductive bias</a:t>
          </a:r>
          <a:endParaRPr lang="en-US" sz="1400"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All datasets available</a:t>
          </a:r>
          <a:endParaRPr lang="en-US" sz="1400" b="1" kern="1200" dirty="0">
            <a:latin typeface="Microsoft YaHei" panose="020B0503020204020204" pitchFamily="34" charset="-122"/>
            <a:ea typeface="Microsoft YaHei" panose="020B0503020204020204" pitchFamily="34" charset="-122"/>
          </a:endParaRPr>
        </a:p>
      </dsp:txBody>
      <dsp:txXfrm>
        <a:off x="857367" y="1152165"/>
        <a:ext cx="4016981" cy="4654620"/>
      </dsp:txXfrm>
    </dsp:sp>
    <dsp:sp modelId="{567FFDF9-1CAC-4DAC-A3D4-02F339A2F96F}">
      <dsp:nvSpPr>
        <dsp:cNvPr id="0" name=""/>
        <dsp:cNvSpPr/>
      </dsp:nvSpPr>
      <dsp:spPr>
        <a:xfrm>
          <a:off x="5771245" y="972637"/>
          <a:ext cx="5186988" cy="463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lvl="0" algn="ctr" defTabSz="800100" rtl="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Falls</a:t>
          </a:r>
          <a:endParaRPr lang="en-US" sz="18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No online </a:t>
          </a:r>
          <a:r>
            <a:rPr lang="en-US" sz="1400" kern="1200" dirty="0" smtClean="0">
              <a:latin typeface="Microsoft YaHei" panose="020B0503020204020204" pitchFamily="34" charset="-122"/>
              <a:ea typeface="Microsoft YaHei" panose="020B0503020204020204" pitchFamily="34" charset="-122"/>
            </a:rPr>
            <a:t>training</a:t>
          </a:r>
          <a:endParaRPr lang="en-US" sz="1400" b="1" kern="1200" dirty="0">
            <a:latin typeface="Microsoft YaHei" panose="020B0503020204020204" pitchFamily="34" charset="-122"/>
            <a:ea typeface="Microsoft YaHei" panose="020B0503020204020204" pitchFamily="34" charset="-122"/>
          </a:endParaRPr>
        </a:p>
        <a:p>
          <a:pPr marL="114300" lvl="1" indent="-114300" algn="l" defTabSz="622300" rtl="0">
            <a:lnSpc>
              <a:spcPct val="90000"/>
            </a:lnSpc>
            <a:spcBef>
              <a:spcPct val="0"/>
            </a:spcBef>
            <a:spcAft>
              <a:spcPct val="15000"/>
            </a:spcAft>
            <a:buChar char="••"/>
          </a:pPr>
          <a:r>
            <a:rPr lang="en-US" sz="1400" b="1" kern="1200" dirty="0" smtClean="0">
              <a:latin typeface="Microsoft YaHei" panose="020B0503020204020204" pitchFamily="34" charset="-122"/>
              <a:ea typeface="Microsoft YaHei" panose="020B0503020204020204" pitchFamily="34" charset="-122"/>
            </a:rPr>
            <a:t>Not clear</a:t>
          </a:r>
          <a:endParaRPr lang="en-US" sz="1400" b="1"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kern="1200" dirty="0" smtClean="0">
              <a:latin typeface="Microsoft YaHei" panose="020B0503020204020204" pitchFamily="34" charset="-122"/>
              <a:ea typeface="Microsoft YaHei" panose="020B0503020204020204" pitchFamily="34" charset="-122"/>
            </a:rPr>
            <a:t>how they were able to </a:t>
          </a:r>
          <a:r>
            <a:rPr lang="en-US" sz="1400" u="sng" kern="1200" dirty="0" smtClean="0">
              <a:latin typeface="Microsoft YaHei" panose="020B0503020204020204" pitchFamily="34" charset="-122"/>
              <a:ea typeface="Microsoft YaHei" panose="020B0503020204020204" pitchFamily="34" charset="-122"/>
            </a:rPr>
            <a:t>test it under different configurations</a:t>
          </a:r>
          <a:r>
            <a:rPr lang="en-US" sz="1400" u="none" kern="1200" dirty="0" smtClean="0">
              <a:latin typeface="Microsoft YaHei" panose="020B0503020204020204" pitchFamily="34" charset="-122"/>
              <a:ea typeface="Microsoft YaHei" panose="020B0503020204020204" pitchFamily="34" charset="-122"/>
            </a:rPr>
            <a:t> (readout is a NN)</a:t>
          </a:r>
          <a:endParaRPr lang="en-US" sz="1400" u="sng" kern="1200" dirty="0">
            <a:latin typeface="Microsoft YaHei" panose="020B0503020204020204" pitchFamily="34" charset="-122"/>
            <a:ea typeface="Microsoft YaHei" panose="020B0503020204020204" pitchFamily="34" charset="-122"/>
          </a:endParaRPr>
        </a:p>
        <a:p>
          <a:pPr marL="228600" lvl="2" indent="-114300" algn="l" defTabSz="622300" rtl="0">
            <a:lnSpc>
              <a:spcPct val="90000"/>
            </a:lnSpc>
            <a:spcBef>
              <a:spcPct val="0"/>
            </a:spcBef>
            <a:spcAft>
              <a:spcPct val="15000"/>
            </a:spcAft>
            <a:buChar char="••"/>
          </a:pPr>
          <a:r>
            <a:rPr lang="en-US" sz="1400" u="sng" kern="1200" dirty="0" smtClean="0">
              <a:latin typeface="Microsoft YaHei" panose="020B0503020204020204" pitchFamily="34" charset="-122"/>
              <a:ea typeface="Microsoft YaHei" panose="020B0503020204020204" pitchFamily="34" charset="-122"/>
            </a:rPr>
            <a:t>how links and paths are related to the MPNN configuration</a:t>
          </a:r>
          <a:endParaRPr lang="en-US" sz="1400" u="sng" kern="1200" dirty="0">
            <a:latin typeface="Microsoft YaHei" panose="020B0503020204020204" pitchFamily="34" charset="-122"/>
            <a:ea typeface="Microsoft YaHei" panose="020B0503020204020204" pitchFamily="34" charset="-122"/>
          </a:endParaRPr>
        </a:p>
      </dsp:txBody>
      <dsp:txXfrm>
        <a:off x="5771245" y="972637"/>
        <a:ext cx="5186988" cy="4639264"/>
      </dsp:txXfrm>
    </dsp:sp>
    <dsp:sp modelId="{6D8325A2-C2D1-4F23-86CC-FFD5730A6CA1}">
      <dsp:nvSpPr>
        <dsp:cNvPr id="0" name=""/>
        <dsp:cNvSpPr/>
      </dsp:nvSpPr>
      <dsp:spPr>
        <a:xfrm>
          <a:off x="245009" y="-74136"/>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553629" y="572471"/>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374662" y="1481686"/>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2019/6/11</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2019/6/11</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384944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A configuration is an instance of the space exploration </a:t>
            </a:r>
            <a:r>
              <a:rPr lang="en-US" altLang="zh-CN" baseline="0" dirty="0" err="1" smtClean="0"/>
              <a:t>params</a:t>
            </a:r>
            <a:r>
              <a:rPr lang="en-US" altLang="zh-CN"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Remind that configuration = instance of …</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Direct approach</a:t>
            </a:r>
            <a:r>
              <a:rPr lang="en-US" baseline="0" dirty="0" smtClean="0"/>
              <a:t> for estimating.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a:t>
            </a:r>
            <a:r>
              <a:rPr lang="en-US" baseline="0" dirty="0" smtClean="0"/>
              <a:t> contributions: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Guideline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aseline="0" dirty="0" smtClean="0"/>
              <a:t>understand under which conditions it is necessary to change the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smtClean="0"/>
              <a:t>Ability</a:t>
            </a:r>
            <a:r>
              <a:rPr lang="en-US" sz="1200" b="1" baseline="0" dirty="0" smtClean="0"/>
              <a:t> </a:t>
            </a:r>
            <a:r>
              <a:rPr lang="en-US" sz="1200" b="1" dirty="0" smtClean="0"/>
              <a:t>to evaluate well on unseen data, as also confirmed by our implementation. Confirmation</a:t>
            </a:r>
            <a:r>
              <a:rPr lang="en-US" sz="1200" b="1" baseline="0" dirty="0" smtClean="0"/>
              <a:t> that DL suits well this </a:t>
            </a:r>
            <a:r>
              <a:rPr lang="en-US" sz="1200" b="1" baseline="0" dirty="0" smtClean="0"/>
              <a:t>problem</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197557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Generative approach.</a:t>
            </a:r>
          </a:p>
          <a:p>
            <a:r>
              <a:rPr lang="en-US" altLang="zh-CN" baseline="0" dirty="0" smtClean="0"/>
              <a:t>Check better how LSTM works, what are matrices {M(1),…,M(L)}</a:t>
            </a:r>
          </a:p>
          <a:p>
            <a:r>
              <a:rPr lang="en-US" altLang="zh-CN" baseline="0" dirty="0" smtClean="0"/>
              <a:t>Explain why VAE, GAN are not suitable -&gt; need to compute the Wasserstein distance. Computationally unfeasible -&gt; GAN is great in doing that with adversarial model but unstable training performance (= no monotonically decreasing curve due to the need of a long training).</a:t>
            </a:r>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smtClean="0">
                <a:solidFill>
                  <a:srgbClr val="00B050"/>
                </a:solidFill>
              </a:rPr>
              <a:t>DeepQ</a:t>
            </a:r>
            <a:r>
              <a:rPr lang="en-US" sz="1200" dirty="0" smtClean="0">
                <a:solidFill>
                  <a:srgbClr val="00B050"/>
                </a:solidFill>
              </a:rPr>
              <a:t> </a:t>
            </a:r>
            <a:r>
              <a:rPr lang="en-US" sz="1200" dirty="0" smtClean="0"/>
              <a:t>is able to learn the distribution of the output </a:t>
            </a:r>
            <a:r>
              <a:rPr lang="en-US" sz="1200" dirty="0" err="1" smtClean="0"/>
              <a:t>wrt</a:t>
            </a:r>
            <a:r>
              <a:rPr lang="en-US" sz="1200" dirty="0" smtClean="0"/>
              <a:t> the input data (generative approach). So, it predicts well when changing number of nodes, </a:t>
            </a:r>
            <a:r>
              <a:rPr lang="en-US" sz="1200" i="1" u="sng" dirty="0" smtClean="0"/>
              <a:t>but it does not learn from the network </a:t>
            </a:r>
            <a:r>
              <a:rPr lang="en-US" sz="1200" i="1" u="sng" dirty="0" smtClean="0"/>
              <a:t>configuration</a:t>
            </a:r>
            <a:endParaRPr lang="en-US" sz="1200" i="1" u="sng" dirty="0" smtClean="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134708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B050"/>
                </a:solidFill>
              </a:rPr>
              <a:t>Direct approach, but feature selection thanks to the MPNN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smtClean="0">
                <a:solidFill>
                  <a:srgbClr val="00B050"/>
                </a:solidFill>
              </a:rPr>
              <a:t>RouteNet</a:t>
            </a:r>
            <a:r>
              <a:rPr lang="en-US" sz="1200" dirty="0" smtClean="0">
                <a:solidFill>
                  <a:srgbClr val="00B050"/>
                </a:solidFill>
              </a:rPr>
              <a:t> </a:t>
            </a:r>
            <a:r>
              <a:rPr lang="en-US" sz="1200" dirty="0" smtClean="0"/>
              <a:t>is able to learn with different nodes configuration (but the readout is described as just a simple NN…). It is able to learn the structure of the network and gives the best performance among </a:t>
            </a:r>
            <a:r>
              <a:rPr lang="en-US" sz="1200" dirty="0" smtClean="0"/>
              <a:t>all</a:t>
            </a:r>
            <a:endParaRPr lang="en-US" sz="1200" dirty="0" smtClean="0">
              <a:solidFill>
                <a:srgbClr val="FF0000"/>
              </a:solidFill>
            </a:endParaRPr>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5</a:t>
            </a:fld>
            <a:endParaRPr lang="en-US" altLang="zh-CN">
              <a:solidFill>
                <a:srgbClr val="000000"/>
              </a:solidFill>
            </a:endParaRPr>
          </a:p>
        </p:txBody>
      </p:sp>
    </p:spTree>
    <p:extLst>
      <p:ext uri="{BB962C8B-B14F-4D97-AF65-F5344CB8AC3E}">
        <p14:creationId xmlns:p14="http://schemas.microsoft.com/office/powerpoint/2010/main" val="139238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245041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data</a:t>
            </a:r>
          </a:p>
          <a:p>
            <a:pPr marL="171450" indent="-171450">
              <a:buFontTx/>
              <a:buChar char="-"/>
            </a:pPr>
            <a:r>
              <a:rPr lang="en-US" u="sng" baseline="0" dirty="0" smtClean="0"/>
              <a:t>Understand well </a:t>
            </a:r>
            <a:r>
              <a:rPr lang="en-US" baseline="0" dirty="0" smtClean="0"/>
              <a:t>-&gt; I mean contextualize the problem of </a:t>
            </a:r>
            <a:r>
              <a:rPr lang="en-US" baseline="0" dirty="0" err="1" smtClean="0"/>
              <a:t>QoS</a:t>
            </a:r>
            <a:r>
              <a:rPr lang="en-US" baseline="0" dirty="0" smtClean="0"/>
              <a:t> modeling in DL. Paper 1 did this by analyzing in different configurations by defining a general space of exploration. Plus, in case of a NN representing the model, complexity of the model should depend on the complexity of the model, so for example the bigger the computer network, the bigger the NN (they added layers)</a:t>
            </a:r>
          </a:p>
          <a:p>
            <a:pPr marL="171450" indent="-171450">
              <a:buFontTx/>
              <a:buChar char="-"/>
            </a:pPr>
            <a:r>
              <a:rPr lang="en-US" u="sng" baseline="0" dirty="0" smtClean="0"/>
              <a:t>Analysis on input from existing datasets</a:t>
            </a:r>
            <a:r>
              <a:rPr lang="en-US" u="none" baseline="0" dirty="0" smtClean="0"/>
              <a:t> -&gt; I mean analyze their datasets and compare to what we thought</a:t>
            </a:r>
          </a:p>
          <a:p>
            <a:pPr marL="171450" indent="-171450">
              <a:buFontTx/>
              <a:buChar char="-"/>
            </a:pPr>
            <a:r>
              <a:rPr lang="en-US" u="sng" baseline="0" dirty="0" smtClean="0"/>
              <a:t>Feature analysis</a:t>
            </a:r>
            <a:r>
              <a:rPr lang="en-US" u="none" baseline="0" dirty="0" smtClean="0"/>
              <a:t> -&gt; in general, think about what features can be added/removed. </a:t>
            </a:r>
            <a:r>
              <a:rPr lang="en-US" u="none" baseline="0" dirty="0" err="1" smtClean="0"/>
              <a:t>Eg</a:t>
            </a:r>
            <a:r>
              <a:rPr lang="en-US" u="none" baseline="0" dirty="0" smtClean="0"/>
              <a:t>: I removed </a:t>
            </a:r>
            <a:r>
              <a:rPr lang="en-US" u="none" baseline="0" dirty="0" err="1" smtClean="0"/>
              <a:t>bw_x_x</a:t>
            </a:r>
            <a:r>
              <a:rPr lang="en-US" u="none" baseline="0" dirty="0" smtClean="0"/>
              <a:t>, add per link dropped packets, add queue information. Adding features requires more deeper learning with better learning (</a:t>
            </a:r>
            <a:r>
              <a:rPr lang="en-US" u="none" baseline="0" dirty="0" err="1" smtClean="0"/>
              <a:t>eg</a:t>
            </a:r>
            <a:r>
              <a:rPr lang="en-US" u="none" baseline="0" dirty="0" smtClean="0"/>
              <a:t>: feature selection, encoding, attention) or more data when training.</a:t>
            </a:r>
            <a:endParaRPr lang="en-US" u="sng"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116037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8</a:t>
            </a:fld>
            <a:endParaRPr lang="en-US" altLang="zh-CN">
              <a:solidFill>
                <a:srgbClr val="000000"/>
              </a:solidFill>
            </a:endParaRPr>
          </a:p>
        </p:txBody>
      </p:sp>
    </p:spTree>
    <p:extLst>
      <p:ext uri="{BB962C8B-B14F-4D97-AF65-F5344CB8AC3E}">
        <p14:creationId xmlns:p14="http://schemas.microsoft.com/office/powerpoint/2010/main" val="3952231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talking about the exact implementation / improvement, underline that some aspects were not clear, </a:t>
            </a:r>
            <a:r>
              <a:rPr lang="en-US" baseline="0" dirty="0" err="1" smtClean="0"/>
              <a:t>eg</a:t>
            </a:r>
            <a:r>
              <a:rPr lang="en-US" baseline="0" dirty="0" smtClean="0"/>
              <a:t>: early stopping -&gt; how was it working? Training: it has been done only on one dataset? Because if not it would suggest why a simpler model is better. Plus, remind that the error they provide cannot </a:t>
            </a:r>
            <a:r>
              <a:rPr lang="en-US" baseline="0" smtClean="0"/>
              <a:t>be </a:t>
            </a:r>
            <a:r>
              <a:rPr lang="en-US" baseline="0" smtClean="0"/>
              <a:t>compared</a:t>
            </a:r>
            <a:endParaRPr lang="en-US"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4195887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6/11/2019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2019/6/11</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2019/6/11</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2019/6/11</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2019/6/11</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2019/6/11</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6/11/2019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2019/6/11</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2019/6/11</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6/11/2019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6/11/2019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11/06/2019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11/06/2019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11/06/2019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11/06/2019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11/06/2019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2019/6/11</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6/11/2019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6/11/2019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diagramQuickStyle" Target="../diagrams/quickStyle1.xml"/><Relationship Id="rId3" Type="http://schemas.openxmlformats.org/officeDocument/2006/relationships/hyperlink" Target="https://github.com/knowledgedefinednetworking/Understanding-the-Modeling-of-Network-Delays-using-NN" TargetMode="External"/><Relationship Id="rId7" Type="http://schemas.openxmlformats.org/officeDocument/2006/relationships/image" Target="../media/image42.jpeg"/><Relationship Id="rId12"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28.xml"/><Relationship Id="rId6" Type="http://schemas.openxmlformats.org/officeDocument/2006/relationships/hyperlink" Target="https://arxiv.org/pdf/1901.08113.pdf" TargetMode="External"/><Relationship Id="rId11" Type="http://schemas.openxmlformats.org/officeDocument/2006/relationships/diagramData" Target="../diagrams/data1.xml"/><Relationship Id="rId5" Type="http://schemas.openxmlformats.org/officeDocument/2006/relationships/hyperlink" Target="https://github.com/knowledgedefinednetworking/" TargetMode="External"/><Relationship Id="rId15" Type="http://schemas.microsoft.com/office/2007/relationships/diagramDrawing" Target="../diagrams/drawing1.xml"/><Relationship Id="rId10" Type="http://schemas.openxmlformats.org/officeDocument/2006/relationships/image" Target="../media/image45.png"/><Relationship Id="rId4" Type="http://schemas.openxmlformats.org/officeDocument/2006/relationships/hyperlink" Target="https://omnetpp.org/" TargetMode="External"/><Relationship Id="rId9" Type="http://schemas.openxmlformats.org/officeDocument/2006/relationships/image" Target="../media/image44.png"/><Relationship Id="rId14"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openxmlformats.org/officeDocument/2006/relationships/hyperlink" Target="https://colah.github.io/posts/2015-08-Understanding-LSTMs/" TargetMode="External"/><Relationship Id="rId13" Type="http://schemas.openxmlformats.org/officeDocument/2006/relationships/diagramData" Target="../diagrams/data2.xml"/><Relationship Id="rId3" Type="http://schemas.openxmlformats.org/officeDocument/2006/relationships/hyperlink" Target="https://dl.acm.org/citation.cfm?id=3229549" TargetMode="External"/><Relationship Id="rId7" Type="http://schemas.openxmlformats.org/officeDocument/2006/relationships/hyperlink" Target="https://skymind.ai/wiki/generative-adversarial-network-gan" TargetMode="External"/><Relationship Id="rId12" Type="http://schemas.openxmlformats.org/officeDocument/2006/relationships/image" Target="../media/image47.png"/><Relationship Id="rId17" Type="http://schemas.microsoft.com/office/2007/relationships/diagramDrawing" Target="../diagrams/drawing2.xml"/><Relationship Id="rId2" Type="http://schemas.openxmlformats.org/officeDocument/2006/relationships/notesSlide" Target="../notesSlides/notesSlide4.xml"/><Relationship Id="rId16" Type="http://schemas.openxmlformats.org/officeDocument/2006/relationships/diagramColors" Target="../diagrams/colors2.xml"/><Relationship Id="rId1" Type="http://schemas.openxmlformats.org/officeDocument/2006/relationships/slideLayout" Target="../slideLayouts/slideLayout228.xml"/><Relationship Id="rId6" Type="http://schemas.openxmlformats.org/officeDocument/2006/relationships/hyperlink" Target="https://jaan.io/what-is-variational-autoencoder-vae-tutorial/" TargetMode="External"/><Relationship Id="rId11" Type="http://schemas.openxmlformats.org/officeDocument/2006/relationships/image" Target="../media/image46.png"/><Relationship Id="rId5" Type="http://schemas.openxmlformats.org/officeDocument/2006/relationships/image" Target="../media/image45.png"/><Relationship Id="rId15" Type="http://schemas.openxmlformats.org/officeDocument/2006/relationships/diagramQuickStyle" Target="../diagrams/quickStyle2.xml"/><Relationship Id="rId10"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hyperlink" Target="https://arxiv.org/pdf/1901.08113.pdf" TargetMode="External"/><Relationship Id="rId1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diagramColors" Target="../diagrams/colors3.xml"/><Relationship Id="rId3" Type="http://schemas.openxmlformats.org/officeDocument/2006/relationships/hyperlink" Target="https://arxiv.org/abs/1901.08113" TargetMode="External"/><Relationship Id="rId7" Type="http://schemas.openxmlformats.org/officeDocument/2006/relationships/image" Target="../media/image43.png"/><Relationship Id="rId12"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28.xml"/><Relationship Id="rId6" Type="http://schemas.openxmlformats.org/officeDocument/2006/relationships/hyperlink" Target="https://omnetpp.org/" TargetMode="External"/><Relationship Id="rId11" Type="http://schemas.openxmlformats.org/officeDocument/2006/relationships/diagramLayout" Target="../diagrams/layout3.xml"/><Relationship Id="rId5" Type="http://schemas.openxmlformats.org/officeDocument/2006/relationships/image" Target="../media/image45.png"/><Relationship Id="rId10" Type="http://schemas.openxmlformats.org/officeDocument/2006/relationships/diagramData" Target="../diagrams/data3.xml"/><Relationship Id="rId4" Type="http://schemas.openxmlformats.org/officeDocument/2006/relationships/image" Target="../media/image44.png"/><Relationship Id="rId9" Type="http://schemas.openxmlformats.org/officeDocument/2006/relationships/image" Target="../media/image48.png"/><Relationship Id="rId14" Type="http://schemas.microsoft.com/office/2007/relationships/diagramDrawing" Target="../diagrams/drawin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8" Type="http://schemas.openxmlformats.org/officeDocument/2006/relationships/hyperlink" Target="https://arxiv.org/abs/1609.02907" TargetMode="External"/><Relationship Id="rId3" Type="http://schemas.openxmlformats.org/officeDocument/2006/relationships/image" Target="../media/image49.jpeg"/><Relationship Id="rId7" Type="http://schemas.openxmlformats.org/officeDocument/2006/relationships/hyperlink" Target="http://tkipf.github.io/graph-convolutional-networks/" TargetMode="External"/><Relationship Id="rId2" Type="http://schemas.openxmlformats.org/officeDocument/2006/relationships/notesSlide" Target="../notesSlides/notesSlide8.xml"/><Relationship Id="rId1" Type="http://schemas.openxmlformats.org/officeDocument/2006/relationships/slideLayout" Target="../slideLayouts/slideLayout228.xml"/><Relationship Id="rId6" Type="http://schemas.openxmlformats.org/officeDocument/2006/relationships/hyperlink" Target="https://towardsdatascience.com/how-to-do-deep-learning-on-graphs-with-graph-convolutional-networks-7d2250723780" TargetMode="External"/><Relationship Id="rId5" Type="http://schemas.openxmlformats.org/officeDocument/2006/relationships/image" Target="../media/image51.png"/><Relationship Id="rId10" Type="http://schemas.openxmlformats.org/officeDocument/2006/relationships/hyperlink" Target="https://arxiv.org/pdf/1506.05163.pdf" TargetMode="External"/><Relationship Id="rId4" Type="http://schemas.openxmlformats.org/officeDocument/2006/relationships/image" Target="../media/image50.png"/><Relationship Id="rId9" Type="http://schemas.openxmlformats.org/officeDocument/2006/relationships/hyperlink" Target="https://arxiv.org/abs/1606.0937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Estimating </a:t>
            </a:r>
            <a:r>
              <a:rPr lang="en-US" dirty="0" err="1" smtClean="0"/>
              <a:t>QoS</a:t>
            </a:r>
            <a:r>
              <a:rPr lang="en-US" dirty="0" smtClean="0"/>
              <a:t> with ML</a:t>
            </a:r>
            <a:br>
              <a:rPr lang="en-US" dirty="0" smtClean="0"/>
            </a:br>
            <a:r>
              <a:rPr lang="en-US" b="0" dirty="0" smtClean="0">
                <a:solidFill>
                  <a:schemeClr val="tx1"/>
                </a:solidFill>
              </a:rPr>
              <a:t>Filip Krasniqi &amp; Jocelyne Elias</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Next steps</a:t>
            </a:r>
            <a:endParaRPr lang="en-US" sz="2600" dirty="0"/>
          </a:p>
        </p:txBody>
      </p:sp>
      <p:sp>
        <p:nvSpPr>
          <p:cNvPr id="3" name="Text Placeholder 2"/>
          <p:cNvSpPr>
            <a:spLocks noGrp="1"/>
          </p:cNvSpPr>
          <p:nvPr>
            <p:ph type="body" sz="quarter" idx="11"/>
          </p:nvPr>
        </p:nvSpPr>
        <p:spPr>
          <a:xfrm>
            <a:off x="732895" y="908720"/>
            <a:ext cx="10943167" cy="9867317"/>
          </a:xfrm>
        </p:spPr>
        <p:txBody>
          <a:bodyPr numCol="2"/>
          <a:lstStyle/>
          <a:p>
            <a:r>
              <a:rPr lang="en-US" sz="2000" b="1" dirty="0" smtClean="0"/>
              <a:t>Short term goals</a:t>
            </a:r>
          </a:p>
          <a:p>
            <a:pPr lvl="1"/>
            <a:r>
              <a:rPr lang="en-US" sz="1800" dirty="0" smtClean="0"/>
              <a:t>Build our own datasets in different configurations</a:t>
            </a:r>
          </a:p>
          <a:p>
            <a:pPr lvl="1"/>
            <a:r>
              <a:rPr lang="en-US" sz="1800" dirty="0" smtClean="0"/>
              <a:t>Test </a:t>
            </a:r>
            <a:r>
              <a:rPr lang="en-US" sz="1800" b="1" dirty="0" err="1" smtClean="0">
                <a:solidFill>
                  <a:schemeClr val="accent1">
                    <a:lumMod val="75000"/>
                  </a:schemeClr>
                </a:solidFill>
              </a:rPr>
              <a:t>RouteNet</a:t>
            </a:r>
            <a:endParaRPr lang="en-US" sz="1800" b="1" dirty="0" smtClean="0">
              <a:solidFill>
                <a:schemeClr val="accent1">
                  <a:lumMod val="75000"/>
                </a:schemeClr>
              </a:solidFill>
            </a:endParaRPr>
          </a:p>
          <a:p>
            <a:pPr lvl="1"/>
            <a:r>
              <a:rPr lang="en-US" sz="1800" dirty="0" smtClean="0"/>
              <a:t>Improvement on DL techniques </a:t>
            </a:r>
          </a:p>
          <a:p>
            <a:pPr lvl="2"/>
            <a:r>
              <a:rPr lang="en-US" sz="1400" dirty="0" smtClean="0">
                <a:solidFill>
                  <a:srgbClr val="0000FF"/>
                </a:solidFill>
              </a:rPr>
              <a:t>Encoding</a:t>
            </a:r>
            <a:r>
              <a:rPr lang="en-US" sz="1400" dirty="0" smtClean="0"/>
              <a:t> for feature extraction</a:t>
            </a:r>
          </a:p>
          <a:p>
            <a:pPr lvl="2"/>
            <a:r>
              <a:rPr lang="en-US" sz="1600" dirty="0" smtClean="0">
                <a:solidFill>
                  <a:srgbClr val="0000FF"/>
                </a:solidFill>
              </a:rPr>
              <a:t>Attention</a:t>
            </a:r>
          </a:p>
          <a:p>
            <a:pPr lvl="2"/>
            <a:r>
              <a:rPr lang="en-US" sz="1600" dirty="0" smtClean="0">
                <a:solidFill>
                  <a:srgbClr val="0000FF"/>
                </a:solidFill>
              </a:rPr>
              <a:t>RNN</a:t>
            </a:r>
          </a:p>
          <a:p>
            <a:pPr lvl="1"/>
            <a:r>
              <a:rPr lang="en-US" sz="1800" dirty="0" smtClean="0"/>
              <a:t>Implement GCN in </a:t>
            </a:r>
            <a:r>
              <a:rPr lang="en-US" sz="1800" dirty="0" err="1" smtClean="0"/>
              <a:t>QoS</a:t>
            </a:r>
            <a:r>
              <a:rPr lang="en-US" sz="1800" dirty="0" smtClean="0"/>
              <a:t> estimation context</a:t>
            </a:r>
          </a:p>
          <a:p>
            <a:pPr lvl="2"/>
            <a:r>
              <a:rPr lang="en-US" sz="1600" dirty="0" smtClean="0">
                <a:solidFill>
                  <a:srgbClr val="0000FF"/>
                </a:solidFill>
              </a:rPr>
              <a:t>Delay estimation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2000" b="1" dirty="0"/>
              <a:t>Other tracks to follow</a:t>
            </a:r>
            <a:endParaRPr lang="en-US" sz="2000" dirty="0"/>
          </a:p>
          <a:p>
            <a:pPr lvl="1"/>
            <a:r>
              <a:rPr lang="en-US" sz="1800" dirty="0"/>
              <a:t>Implement </a:t>
            </a:r>
            <a:r>
              <a:rPr lang="en-US" sz="1800" b="1" dirty="0" err="1">
                <a:solidFill>
                  <a:schemeClr val="accent1">
                    <a:lumMod val="75000"/>
                  </a:schemeClr>
                </a:solidFill>
              </a:rPr>
              <a:t>DeepQ</a:t>
            </a:r>
            <a:r>
              <a:rPr lang="en-US" sz="1800" dirty="0">
                <a:solidFill>
                  <a:schemeClr val="accent1">
                    <a:lumMod val="75000"/>
                  </a:schemeClr>
                </a:solidFill>
              </a:rPr>
              <a:t> </a:t>
            </a:r>
            <a:r>
              <a:rPr lang="en-US" sz="1800" dirty="0"/>
              <a:t>and test it</a:t>
            </a:r>
          </a:p>
          <a:p>
            <a:pPr lvl="1"/>
            <a:r>
              <a:rPr lang="en-US" sz="1800" dirty="0"/>
              <a:t>Implement </a:t>
            </a:r>
            <a:r>
              <a:rPr lang="en-US" sz="1800" dirty="0">
                <a:solidFill>
                  <a:srgbClr val="0000FF"/>
                </a:solidFill>
              </a:rPr>
              <a:t>Non local Neural Networks </a:t>
            </a:r>
            <a:r>
              <a:rPr lang="en-US" sz="1800" dirty="0"/>
              <a:t>in </a:t>
            </a:r>
            <a:r>
              <a:rPr lang="en-US" sz="1800" dirty="0" err="1"/>
              <a:t>QoS</a:t>
            </a:r>
            <a:r>
              <a:rPr lang="en-US" sz="1800" dirty="0"/>
              <a:t> estimation context</a:t>
            </a:r>
          </a:p>
          <a:p>
            <a:pPr lvl="1"/>
            <a:r>
              <a:rPr lang="en-US" sz="1800" dirty="0"/>
              <a:t>Step by step comparison of the proposed techniques</a:t>
            </a:r>
          </a:p>
          <a:p>
            <a:pPr lvl="1"/>
            <a:r>
              <a:rPr lang="en-US" sz="1800" dirty="0"/>
              <a:t>Combine when possible the techniques keeping the major benefits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Tree>
    <p:extLst>
      <p:ext uri="{BB962C8B-B14F-4D97-AF65-F5344CB8AC3E}">
        <p14:creationId xmlns:p14="http://schemas.microsoft.com/office/powerpoint/2010/main" val="4136689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Introduction</a:t>
            </a:r>
            <a:endParaRPr lang="en-US" sz="2600" dirty="0"/>
          </a:p>
        </p:txBody>
      </p:sp>
      <p:sp>
        <p:nvSpPr>
          <p:cNvPr id="3" name="Text Placeholder 2"/>
          <p:cNvSpPr>
            <a:spLocks noGrp="1"/>
          </p:cNvSpPr>
          <p:nvPr>
            <p:ph type="body" sz="quarter" idx="11"/>
          </p:nvPr>
        </p:nvSpPr>
        <p:spPr>
          <a:xfrm>
            <a:off x="732895" y="806232"/>
            <a:ext cx="10943167" cy="4530471"/>
          </a:xfrm>
        </p:spPr>
        <p:txBody>
          <a:bodyPr numCol="1"/>
          <a:lstStyle/>
          <a:p>
            <a:r>
              <a:rPr lang="en-US" sz="2000" b="1" u="sng" dirty="0" smtClean="0"/>
              <a:t>Estimating </a:t>
            </a:r>
            <a:r>
              <a:rPr lang="en-US" sz="2000" b="1" u="sng" dirty="0" err="1" smtClean="0"/>
              <a:t>QoS</a:t>
            </a:r>
            <a:r>
              <a:rPr lang="en-US" sz="2000" b="1" u="sng" dirty="0" smtClean="0"/>
              <a:t> </a:t>
            </a:r>
            <a:r>
              <a:rPr lang="en-US" sz="2000" u="sng" dirty="0" smtClean="0"/>
              <a:t>is a </a:t>
            </a:r>
            <a:r>
              <a:rPr lang="en-US" sz="2000" b="1" u="sng" dirty="0" smtClean="0">
                <a:solidFill>
                  <a:srgbClr val="0000FF"/>
                </a:solidFill>
              </a:rPr>
              <a:t>hard problem</a:t>
            </a:r>
            <a:r>
              <a:rPr lang="en-US" sz="2000" u="sng" dirty="0" smtClean="0">
                <a:solidFill>
                  <a:srgbClr val="0000FF"/>
                </a:solidFill>
              </a:rPr>
              <a:t> </a:t>
            </a:r>
          </a:p>
          <a:p>
            <a:pPr lvl="1"/>
            <a:r>
              <a:rPr lang="en-US" sz="2000" dirty="0"/>
              <a:t>T</a:t>
            </a:r>
            <a:r>
              <a:rPr lang="en-US" sz="2000" dirty="0" smtClean="0"/>
              <a:t>he space exploration is composed of a lot of parameters: </a:t>
            </a:r>
            <a:r>
              <a:rPr lang="en-US" sz="2000" b="1" dirty="0" smtClean="0">
                <a:solidFill>
                  <a:srgbClr val="0000FF"/>
                </a:solidFill>
              </a:rPr>
              <a:t>topology, number of nodes, routing policy, traffic intensity, traffic distribution</a:t>
            </a:r>
            <a:r>
              <a:rPr lang="en-US" sz="2000" dirty="0" smtClean="0">
                <a:solidFill>
                  <a:srgbClr val="0000FF"/>
                </a:solidFill>
              </a:rPr>
              <a:t>…</a:t>
            </a:r>
            <a:r>
              <a:rPr lang="en-US" sz="2000" dirty="0" smtClean="0"/>
              <a:t> </a:t>
            </a:r>
          </a:p>
          <a:p>
            <a:pPr lvl="1"/>
            <a:r>
              <a:rPr lang="en-US" sz="2000" dirty="0" smtClean="0"/>
              <a:t>It means that </a:t>
            </a:r>
            <a:r>
              <a:rPr lang="en-US" sz="2000" b="1" dirty="0" smtClean="0"/>
              <a:t>we are learning the relation between the </a:t>
            </a:r>
            <a:r>
              <a:rPr lang="en-US" sz="2000" b="1" dirty="0" err="1" smtClean="0"/>
              <a:t>QoS</a:t>
            </a:r>
            <a:r>
              <a:rPr lang="en-US" sz="2000" b="1" dirty="0" smtClean="0"/>
              <a:t> metrics</a:t>
            </a:r>
            <a:r>
              <a:rPr lang="en-US" sz="2000" dirty="0" smtClean="0"/>
              <a:t> and all these features!</a:t>
            </a:r>
          </a:p>
          <a:p>
            <a:pPr lvl="1"/>
            <a:r>
              <a:rPr lang="en-US" sz="2000" dirty="0" smtClean="0"/>
              <a:t>About Machine Learning</a:t>
            </a:r>
          </a:p>
          <a:p>
            <a:pPr lvl="2"/>
            <a:r>
              <a:rPr lang="en-US" sz="1800" dirty="0" smtClean="0"/>
              <a:t>Supervised Learning problem - Regression</a:t>
            </a:r>
          </a:p>
          <a:p>
            <a:pPr lvl="2"/>
            <a:r>
              <a:rPr lang="en-US" sz="1800" dirty="0" smtClean="0"/>
              <a:t>We choose Deep Learning (DL) as the Machine Learning family</a:t>
            </a:r>
          </a:p>
          <a:p>
            <a:pPr lvl="1"/>
            <a:r>
              <a:rPr lang="en-US" sz="2000" dirty="0" smtClean="0"/>
              <a:t>Most of these features are </a:t>
            </a:r>
            <a:r>
              <a:rPr lang="en-US" sz="2000" b="1" dirty="0" smtClean="0"/>
              <a:t>not even easy to describe</a:t>
            </a:r>
            <a:r>
              <a:rPr lang="en-US" sz="2000" dirty="0" smtClean="0"/>
              <a:t> in a way </a:t>
            </a:r>
            <a:r>
              <a:rPr lang="en-US" sz="2000" dirty="0" err="1" smtClean="0"/>
              <a:t>s.t.</a:t>
            </a:r>
            <a:r>
              <a:rPr lang="en-US" sz="2000" dirty="0" smtClean="0"/>
              <a:t> DL techniques can handle with them</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a:xfrm>
            <a:off x="515938" y="128884"/>
            <a:ext cx="11160124" cy="539749"/>
          </a:xfrm>
        </p:spPr>
        <p:txBody>
          <a:bodyPr/>
          <a:lstStyle/>
          <a:p>
            <a:pPr algn="ctr"/>
            <a:r>
              <a:rPr lang="en-US" sz="2600" dirty="0"/>
              <a:t>1</a:t>
            </a:r>
            <a:r>
              <a:rPr lang="en-US" sz="2600" dirty="0" smtClean="0"/>
              <a:t>) </a:t>
            </a:r>
            <a:r>
              <a:rPr lang="en-US" sz="2600" dirty="0" err="1"/>
              <a:t>SoA</a:t>
            </a:r>
            <a:r>
              <a:rPr lang="en-US" sz="2600" dirty="0"/>
              <a:t>: </a:t>
            </a:r>
            <a:r>
              <a:rPr lang="en-US" sz="2600" dirty="0">
                <a:hlinkClick r:id="rId3"/>
              </a:rPr>
              <a:t>Understanding the modeling of Delays using NN</a:t>
            </a:r>
            <a:endParaRPr lang="en-US" sz="2600" dirty="0"/>
          </a:p>
        </p:txBody>
      </p:sp>
      <p:sp>
        <p:nvSpPr>
          <p:cNvPr id="34" name="Left Arrow 33"/>
          <p:cNvSpPr/>
          <p:nvPr/>
        </p:nvSpPr>
        <p:spPr>
          <a:xfrm rot="1211287">
            <a:off x="3631074" y="1651344"/>
            <a:ext cx="801798"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60269" y="741089"/>
            <a:ext cx="3515451" cy="1169551"/>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a:t>Simulation tool: </a:t>
            </a:r>
            <a:r>
              <a:rPr lang="en-US" sz="1400" dirty="0" err="1" smtClean="0">
                <a:hlinkClick r:id="rId4"/>
              </a:rPr>
              <a:t>OMNeT</a:t>
            </a:r>
            <a:r>
              <a:rPr lang="en-US" sz="1400" dirty="0" smtClean="0">
                <a:hlinkClick r:id="rId4"/>
              </a:rPr>
              <a:t>++.</a:t>
            </a:r>
            <a:endParaRPr lang="en-US" sz="1400" dirty="0" smtClean="0"/>
          </a:p>
          <a:p>
            <a:pPr marL="285750" indent="-285750">
              <a:buFont typeface="Wingdings" panose="05000000000000000000" pitchFamily="2" charset="2"/>
              <a:buChar char="§"/>
            </a:pPr>
            <a:r>
              <a:rPr lang="en-US" sz="1400" dirty="0" smtClean="0"/>
              <a:t>To </a:t>
            </a:r>
            <a:r>
              <a:rPr lang="en-US" sz="1400" dirty="0"/>
              <a:t>collect a matrix of M rows, the simulation is run for M </a:t>
            </a:r>
            <a:r>
              <a:rPr lang="en-US" sz="1400" dirty="0" smtClean="0"/>
              <a:t>periods</a:t>
            </a:r>
          </a:p>
          <a:p>
            <a:pPr marL="285750" indent="-285750">
              <a:buFont typeface="Wingdings" panose="05000000000000000000" pitchFamily="2" charset="2"/>
              <a:buChar char="§"/>
            </a:pPr>
            <a:r>
              <a:rPr lang="en-US" sz="1400" dirty="0" smtClean="0"/>
              <a:t>During </a:t>
            </a:r>
            <a:r>
              <a:rPr lang="en-US" sz="1400" dirty="0"/>
              <a:t>each period, for each </a:t>
            </a:r>
            <a:r>
              <a:rPr lang="en-US" sz="1400" dirty="0" smtClean="0"/>
              <a:t>pair of nodes the traffic characteristics are obtained</a:t>
            </a:r>
          </a:p>
        </p:txBody>
      </p:sp>
      <p:sp>
        <p:nvSpPr>
          <p:cNvPr id="36" name="TextBox 35"/>
          <p:cNvSpPr txBox="1"/>
          <p:nvPr/>
        </p:nvSpPr>
        <p:spPr>
          <a:xfrm>
            <a:off x="129483" y="2801835"/>
            <a:ext cx="3514486" cy="1384995"/>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a:t>Shared </a:t>
            </a:r>
            <a:r>
              <a:rPr lang="en-US" sz="1400" dirty="0" smtClean="0"/>
              <a:t>repos</a:t>
            </a:r>
          </a:p>
          <a:p>
            <a:pPr marL="742950" lvl="1" indent="-285750">
              <a:buFont typeface="Wingdings" panose="05000000000000000000" pitchFamily="2" charset="2"/>
              <a:buChar char="§"/>
            </a:pPr>
            <a:r>
              <a:rPr lang="en-US" sz="1400" dirty="0" smtClean="0"/>
              <a:t>Knowledge </a:t>
            </a:r>
            <a:r>
              <a:rPr lang="en-US" sz="1400" dirty="0"/>
              <a:t>Defined </a:t>
            </a:r>
            <a:r>
              <a:rPr lang="en-US" sz="1400" dirty="0" smtClean="0"/>
              <a:t>Networking: http://knowledgedefinednetworking.org</a:t>
            </a:r>
          </a:p>
          <a:p>
            <a:pPr marL="742950" lvl="1" indent="-285750">
              <a:buFont typeface="Wingdings" panose="05000000000000000000" pitchFamily="2" charset="2"/>
              <a:buChar char="§"/>
            </a:pPr>
            <a:r>
              <a:rPr lang="en-US" sz="1400" dirty="0" smtClean="0">
                <a:hlinkClick r:id="rId5"/>
              </a:rPr>
              <a:t>Collection </a:t>
            </a:r>
            <a:r>
              <a:rPr lang="en-US" sz="1400" dirty="0">
                <a:hlinkClick r:id="rId5"/>
              </a:rPr>
              <a:t>of repositories related to the </a:t>
            </a:r>
            <a:r>
              <a:rPr lang="en-US" sz="1400" dirty="0" smtClean="0">
                <a:hlinkClick r:id="rId5"/>
              </a:rPr>
              <a:t>work</a:t>
            </a:r>
            <a:endParaRPr lang="en-US" sz="1400" dirty="0"/>
          </a:p>
        </p:txBody>
      </p:sp>
      <p:sp>
        <p:nvSpPr>
          <p:cNvPr id="38" name="Left Arrow 37"/>
          <p:cNvSpPr/>
          <p:nvPr/>
        </p:nvSpPr>
        <p:spPr>
          <a:xfrm rot="16200000">
            <a:off x="1506258" y="2152849"/>
            <a:ext cx="760935" cy="423931"/>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40" name="Up Arrow 39"/>
          <p:cNvSpPr/>
          <p:nvPr/>
        </p:nvSpPr>
        <p:spPr>
          <a:xfrm rot="5400000">
            <a:off x="5783759" y="1469632"/>
            <a:ext cx="484632" cy="899489"/>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42" name="Rectangle 41"/>
          <p:cNvSpPr/>
          <p:nvPr/>
        </p:nvSpPr>
        <p:spPr>
          <a:xfrm>
            <a:off x="6472703" y="3778679"/>
            <a:ext cx="2157520" cy="1692771"/>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300" b="1" dirty="0">
                <a:solidFill>
                  <a:schemeClr val="tx1">
                    <a:lumMod val="75000"/>
                    <a:lumOff val="25000"/>
                  </a:schemeClr>
                </a:solidFill>
                <a:latin typeface="Microsoft YaHei" panose="020B0503020204020204" pitchFamily="34" charset="-122"/>
                <a:ea typeface="Microsoft YaHei" panose="020B0503020204020204" pitchFamily="34" charset="-122"/>
              </a:rPr>
              <a:t>Sigmoid</a:t>
            </a:r>
          </a:p>
          <a:p>
            <a:pPr marL="285750" indent="-285750">
              <a:buFont typeface="Arial" panose="020B0604020202020204" pitchFamily="34" charset="0"/>
              <a:buChar char="•"/>
            </a:pPr>
            <a:r>
              <a:rPr lang="en-US" sz="1300" b="1" dirty="0" err="1">
                <a:solidFill>
                  <a:schemeClr val="tx1">
                    <a:lumMod val="75000"/>
                    <a:lumOff val="25000"/>
                  </a:schemeClr>
                </a:solidFill>
                <a:latin typeface="Microsoft YaHei" panose="020B0503020204020204" pitchFamily="34" charset="-122"/>
                <a:ea typeface="Microsoft YaHei" panose="020B0503020204020204" pitchFamily="34" charset="-122"/>
              </a:rPr>
              <a:t>NxN</a:t>
            </a:r>
            <a:r>
              <a:rPr lang="en-US" sz="1300" b="1" dirty="0">
                <a:solidFill>
                  <a:schemeClr val="tx1">
                    <a:lumMod val="75000"/>
                    <a:lumOff val="25000"/>
                  </a:schemeClr>
                </a:solidFill>
                <a:latin typeface="Microsoft YaHei" panose="020B0503020204020204" pitchFamily="34" charset="-122"/>
                <a:ea typeface="Microsoft YaHei" panose="020B0503020204020204" pitchFamily="34" charset="-122"/>
              </a:rPr>
              <a:t> hidden layers</a:t>
            </a:r>
          </a:p>
          <a:p>
            <a:pPr marL="285750" indent="-285750">
              <a:buFont typeface="Arial" panose="020B0604020202020204" pitchFamily="34" charset="0"/>
              <a:buChar char="•"/>
            </a:pPr>
            <a:r>
              <a:rPr lang="en-US" sz="1300" b="1" dirty="0">
                <a:solidFill>
                  <a:schemeClr val="tx1">
                    <a:lumMod val="75000"/>
                    <a:lumOff val="25000"/>
                  </a:schemeClr>
                </a:solidFill>
                <a:latin typeface="Microsoft YaHei" panose="020B0503020204020204" pitchFamily="34" charset="-122"/>
                <a:ea typeface="Microsoft YaHei" panose="020B0503020204020204" pitchFamily="34" charset="-122"/>
              </a:rPr>
              <a:t>ES with maximum epochs: 7,500,000</a:t>
            </a:r>
          </a:p>
          <a:p>
            <a:pPr marL="285750" indent="-285750">
              <a:buFont typeface="Arial" panose="020B0604020202020204" pitchFamily="34" charset="0"/>
              <a:buChar char="•"/>
            </a:pPr>
            <a:r>
              <a:rPr lang="en-US" sz="1300" b="1" dirty="0" smtClean="0">
                <a:solidFill>
                  <a:schemeClr val="tx1">
                    <a:lumMod val="75000"/>
                    <a:lumOff val="25000"/>
                  </a:schemeClr>
                </a:solidFill>
                <a:latin typeface="Microsoft YaHei" panose="020B0503020204020204" pitchFamily="34" charset="-122"/>
                <a:ea typeface="Microsoft YaHei" panose="020B0503020204020204" pitchFamily="34" charset="-122"/>
              </a:rPr>
              <a:t>Adam </a:t>
            </a:r>
            <a:r>
              <a:rPr lang="en-US" sz="1300" b="1" dirty="0">
                <a:solidFill>
                  <a:schemeClr val="tx1">
                    <a:lumMod val="75000"/>
                    <a:lumOff val="25000"/>
                  </a:schemeClr>
                </a:solidFill>
                <a:latin typeface="Microsoft YaHei" panose="020B0503020204020204" pitchFamily="34" charset="-122"/>
                <a:ea typeface="Microsoft YaHei" panose="020B0503020204020204" pitchFamily="34" charset="-122"/>
              </a:rPr>
              <a:t>Optimizer</a:t>
            </a:r>
          </a:p>
          <a:p>
            <a:pPr marL="285750" indent="-285750">
              <a:buFont typeface="Arial" panose="020B0604020202020204" pitchFamily="34" charset="0"/>
              <a:buChar char="•"/>
            </a:pPr>
            <a:r>
              <a:rPr lang="en-US" sz="1300" b="1" dirty="0" smtClean="0">
                <a:solidFill>
                  <a:schemeClr val="tx1">
                    <a:lumMod val="75000"/>
                    <a:lumOff val="25000"/>
                  </a:schemeClr>
                </a:solidFill>
                <a:latin typeface="Microsoft YaHei" panose="020B0503020204020204" pitchFamily="34" charset="-122"/>
                <a:ea typeface="Microsoft YaHei" panose="020B0503020204020204" pitchFamily="34" charset="-122"/>
              </a:rPr>
              <a:t>MSE </a:t>
            </a:r>
            <a:r>
              <a:rPr lang="en-US" sz="1300" b="1" dirty="0">
                <a:solidFill>
                  <a:schemeClr val="tx1">
                    <a:lumMod val="75000"/>
                    <a:lumOff val="25000"/>
                  </a:schemeClr>
                </a:solidFill>
                <a:latin typeface="Microsoft YaHei" panose="020B0503020204020204" pitchFamily="34" charset="-122"/>
                <a:ea typeface="Microsoft YaHei" panose="020B0503020204020204" pitchFamily="34" charset="-122"/>
              </a:rPr>
              <a:t>with L2 </a:t>
            </a:r>
            <a:r>
              <a:rPr lang="en-US" sz="1300" b="1" dirty="0" smtClean="0">
                <a:solidFill>
                  <a:schemeClr val="tx1">
                    <a:lumMod val="75000"/>
                    <a:lumOff val="25000"/>
                  </a:schemeClr>
                </a:solidFill>
                <a:latin typeface="Microsoft YaHei" panose="020B0503020204020204" pitchFamily="34" charset="-122"/>
                <a:ea typeface="Microsoft YaHei" panose="020B0503020204020204" pitchFamily="34" charset="-122"/>
              </a:rPr>
              <a:t>regularization</a:t>
            </a:r>
            <a:endParaRPr lang="en-US" sz="13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sz="1300" dirty="0">
              <a:hlinkClick r:id="rId6"/>
            </a:endParaRPr>
          </a:p>
        </p:txBody>
      </p:sp>
      <p:sp>
        <p:nvSpPr>
          <p:cNvPr id="44" name="Left Arrow 43"/>
          <p:cNvSpPr/>
          <p:nvPr/>
        </p:nvSpPr>
        <p:spPr>
          <a:xfrm rot="16200000">
            <a:off x="6663663" y="2838886"/>
            <a:ext cx="1111354"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597897" y="1117629"/>
            <a:ext cx="1171025" cy="1439744"/>
          </a:xfrm>
          <a:prstGeom prst="rect">
            <a:avLst/>
          </a:prstGeom>
        </p:spPr>
      </p:pic>
      <p:sp>
        <p:nvSpPr>
          <p:cNvPr id="49" name="TextBox 48"/>
          <p:cNvSpPr txBox="1"/>
          <p:nvPr/>
        </p:nvSpPr>
        <p:spPr>
          <a:xfrm>
            <a:off x="6744072" y="859117"/>
            <a:ext cx="787147" cy="52322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Model (</a:t>
            </a:r>
            <a:r>
              <a:rPr lang="en-US" sz="1400" b="1" dirty="0" smtClean="0">
                <a:solidFill>
                  <a:schemeClr val="accent2">
                    <a:lumMod val="75000"/>
                  </a:schemeClr>
                </a:solidFill>
                <a:latin typeface="微软雅黑" panose="020B0503020204020204" pitchFamily="34" charset="-122"/>
                <a:ea typeface="微软雅黑" panose="020B0503020204020204" pitchFamily="34" charset="-122"/>
              </a:rPr>
              <a:t>1</a:t>
            </a:r>
            <a:r>
              <a:rPr lang="en-US" sz="1400" b="1" dirty="0" smtClean="0">
                <a:latin typeface="微软雅黑" panose="020B0503020204020204" pitchFamily="34" charset="-122"/>
                <a:ea typeface="微软雅黑" panose="020B0503020204020204" pitchFamily="34" charset="-122"/>
              </a:rPr>
              <a:t>)</a:t>
            </a:r>
          </a:p>
        </p:txBody>
      </p:sp>
      <p:sp>
        <p:nvSpPr>
          <p:cNvPr id="51" name="Up Arrow 50"/>
          <p:cNvSpPr/>
          <p:nvPr/>
        </p:nvSpPr>
        <p:spPr>
          <a:xfrm rot="5400000">
            <a:off x="8218503" y="1469631"/>
            <a:ext cx="484632" cy="899489"/>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9481377" y="806232"/>
            <a:ext cx="863094"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Results</a:t>
            </a:r>
          </a:p>
        </p:txBody>
      </p:sp>
      <p:pic>
        <p:nvPicPr>
          <p:cNvPr id="53" name="Picture 52"/>
          <p:cNvPicPr>
            <a:picLocks noChangeAspect="1"/>
          </p:cNvPicPr>
          <p:nvPr/>
        </p:nvPicPr>
        <p:blipFill>
          <a:blip r:embed="rId8"/>
          <a:stretch>
            <a:fillRect/>
          </a:stretch>
        </p:blipFill>
        <p:spPr>
          <a:xfrm>
            <a:off x="9032640" y="1297793"/>
            <a:ext cx="1760569" cy="1243163"/>
          </a:xfrm>
          <a:prstGeom prst="rect">
            <a:avLst/>
          </a:prstGeom>
        </p:spPr>
      </p:pic>
      <p:sp>
        <p:nvSpPr>
          <p:cNvPr id="54" name="Left Arrow 53"/>
          <p:cNvSpPr/>
          <p:nvPr/>
        </p:nvSpPr>
        <p:spPr>
          <a:xfrm rot="16200000">
            <a:off x="9599516" y="2693327"/>
            <a:ext cx="626817"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55" name="Rectangle 54"/>
          <p:cNvSpPr/>
          <p:nvPr/>
        </p:nvSpPr>
        <p:spPr>
          <a:xfrm>
            <a:off x="8910564" y="3354414"/>
            <a:ext cx="3181826" cy="1384995"/>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t>Complexity of model </a:t>
            </a:r>
            <a:r>
              <a:rPr lang="en-US" sz="1400" dirty="0" smtClean="0">
                <a:solidFill>
                  <a:schemeClr val="accent3"/>
                </a:solidFill>
              </a:rPr>
              <a:t>increases</a:t>
            </a:r>
            <a:r>
              <a:rPr lang="en-US" sz="1400" dirty="0" smtClean="0"/>
              <a:t> together with intensity</a:t>
            </a:r>
          </a:p>
          <a:p>
            <a:pPr marL="285750" indent="-285750">
              <a:buClr>
                <a:schemeClr val="tx1">
                  <a:lumMod val="75000"/>
                  <a:lumOff val="25000"/>
                </a:schemeClr>
              </a:buClr>
              <a:buFont typeface="Arial" panose="020B0604020202020204" pitchFamily="34" charset="0"/>
              <a:buChar char="•"/>
            </a:pPr>
            <a:r>
              <a:rPr lang="en-US" sz="1400" dirty="0" smtClean="0">
                <a:solidFill>
                  <a:srgbClr val="00B050"/>
                </a:solidFill>
              </a:rPr>
              <a:t>Robust</a:t>
            </a:r>
            <a:r>
              <a:rPr lang="en-US" sz="1400" dirty="0" smtClean="0"/>
              <a:t> to change of routing policy</a:t>
            </a:r>
          </a:p>
          <a:p>
            <a:pPr marL="285750" indent="-285750">
              <a:buClr>
                <a:schemeClr val="tx1">
                  <a:lumMod val="75000"/>
                  <a:lumOff val="25000"/>
                </a:schemeClr>
              </a:buClr>
              <a:buFont typeface="Arial" panose="020B0604020202020204" pitchFamily="34" charset="0"/>
              <a:buChar char="•"/>
            </a:pPr>
            <a:r>
              <a:rPr lang="en-US" sz="1400" dirty="0" smtClean="0">
                <a:solidFill>
                  <a:srgbClr val="00B050"/>
                </a:solidFill>
              </a:rPr>
              <a:t>Robust</a:t>
            </a:r>
            <a:r>
              <a:rPr lang="en-US" sz="1400" dirty="0" smtClean="0"/>
              <a:t> to change of topology</a:t>
            </a:r>
          </a:p>
          <a:p>
            <a:pPr marL="285750" indent="-285750">
              <a:buClr>
                <a:schemeClr val="tx1">
                  <a:lumMod val="75000"/>
                  <a:lumOff val="25000"/>
                </a:schemeClr>
              </a:buClr>
              <a:buFont typeface="Arial" panose="020B0604020202020204" pitchFamily="34" charset="0"/>
              <a:buChar char="•"/>
            </a:pPr>
            <a:r>
              <a:rPr lang="en-US" sz="1400" dirty="0" smtClean="0"/>
              <a:t>Traffic intensity varies </a:t>
            </a:r>
            <a:r>
              <a:rPr lang="en-US" sz="1400" b="1" dirty="0" smtClean="0"/>
              <a:t>-&gt;</a:t>
            </a:r>
            <a:r>
              <a:rPr lang="en-US" sz="1400" dirty="0" smtClean="0"/>
              <a:t> </a:t>
            </a:r>
            <a:r>
              <a:rPr lang="en-US" sz="1400" dirty="0" smtClean="0">
                <a:solidFill>
                  <a:schemeClr val="tx2">
                    <a:lumMod val="60000"/>
                    <a:lumOff val="40000"/>
                  </a:schemeClr>
                </a:solidFill>
              </a:rPr>
              <a:t>prediction accuracy worsened</a:t>
            </a:r>
            <a:endParaRPr lang="en-US" sz="1400" dirty="0">
              <a:solidFill>
                <a:schemeClr val="tx2">
                  <a:lumMod val="60000"/>
                  <a:lumOff val="40000"/>
                </a:schemeClr>
              </a:solidFill>
            </a:endParaRPr>
          </a:p>
        </p:txBody>
      </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898" y="1388069"/>
            <a:ext cx="947957" cy="947957"/>
          </a:xfrm>
          <a:prstGeom prst="rect">
            <a:avLst/>
          </a:prstGeom>
        </p:spPr>
      </p:pic>
      <p:pic>
        <p:nvPicPr>
          <p:cNvPr id="27" name="Picture 26"/>
          <p:cNvPicPr>
            <a:picLocks noChangeAspect="1"/>
          </p:cNvPicPr>
          <p:nvPr/>
        </p:nvPicPr>
        <p:blipFill>
          <a:blip r:embed="rId10"/>
          <a:stretch>
            <a:fillRect/>
          </a:stretch>
        </p:blipFill>
        <p:spPr>
          <a:xfrm>
            <a:off x="4113526" y="2988572"/>
            <a:ext cx="1680941" cy="997892"/>
          </a:xfrm>
          <a:prstGeom prst="rect">
            <a:avLst/>
          </a:prstGeom>
        </p:spPr>
      </p:pic>
      <p:sp>
        <p:nvSpPr>
          <p:cNvPr id="28" name="Up Arrow 27"/>
          <p:cNvSpPr/>
          <p:nvPr/>
        </p:nvSpPr>
        <p:spPr>
          <a:xfrm>
            <a:off x="4793560" y="2359134"/>
            <a:ext cx="438344" cy="565170"/>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41" name="Left Arrow 40"/>
          <p:cNvSpPr/>
          <p:nvPr/>
        </p:nvSpPr>
        <p:spPr>
          <a:xfrm rot="18388931">
            <a:off x="3926044" y="3992888"/>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129482" y="4694025"/>
            <a:ext cx="6182542" cy="2066544"/>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numCol="2" rtlCol="0">
            <a:spAutoFit/>
          </a:bodyPr>
          <a:lstStyle/>
          <a:p>
            <a:pPr marL="285750" indent="-285750">
              <a:buFont typeface="Arial" panose="020B0604020202020204" pitchFamily="34" charset="0"/>
              <a:buChar char="•"/>
            </a:pPr>
            <a:r>
              <a:rPr lang="en-US" sz="1400" b="1" dirty="0" smtClean="0">
                <a:ea typeface="微软雅黑" panose="020B0503020204020204" pitchFamily="34" charset="-122"/>
                <a:cs typeface="Calibri" panose="020F0502020204030204" pitchFamily="34" charset="0"/>
              </a:rPr>
              <a:t>Data</a:t>
            </a:r>
          </a:p>
          <a:p>
            <a:pPr marL="742950" lvl="1" indent="-285750">
              <a:buFont typeface="Wingdings" panose="05000000000000000000" pitchFamily="2" charset="2"/>
              <a:buChar char="§"/>
            </a:pPr>
            <a:r>
              <a:rPr lang="en-US" sz="1400" dirty="0">
                <a:cs typeface="Calibri" panose="020F0502020204030204" pitchFamily="34" charset="0"/>
              </a:rPr>
              <a:t>Number of packet drops (</a:t>
            </a:r>
            <a:r>
              <a:rPr lang="en-US" sz="1400" b="1" dirty="0">
                <a:cs typeface="Calibri" panose="020F0502020204030204" pitchFamily="34" charset="0"/>
              </a:rPr>
              <a:t>input</a:t>
            </a:r>
            <a:r>
              <a:rPr lang="en-US" sz="1400" dirty="0">
                <a:cs typeface="Calibri" panose="020F0502020204030204" pitchFamily="34" charset="0"/>
              </a:rPr>
              <a:t>)</a:t>
            </a:r>
          </a:p>
          <a:p>
            <a:pPr marL="742950" lvl="1" indent="-285750">
              <a:buFont typeface="Wingdings" panose="05000000000000000000" pitchFamily="2" charset="2"/>
              <a:buChar char="§"/>
            </a:pPr>
            <a:r>
              <a:rPr lang="en-US" sz="1400" dirty="0">
                <a:cs typeface="Calibri" panose="020F0502020204030204" pitchFamily="34" charset="0"/>
              </a:rPr>
              <a:t>Bandwidth (Kb/s) in the period (</a:t>
            </a:r>
            <a:r>
              <a:rPr lang="en-US" sz="1400" b="1" dirty="0">
                <a:cs typeface="Calibri" panose="020F0502020204030204" pitchFamily="34" charset="0"/>
              </a:rPr>
              <a:t>input</a:t>
            </a:r>
            <a:r>
              <a:rPr lang="en-US" sz="1400" dirty="0">
                <a:cs typeface="Calibri" panose="020F0502020204030204" pitchFamily="34" charset="0"/>
              </a:rPr>
              <a:t>) </a:t>
            </a:r>
          </a:p>
          <a:p>
            <a:pPr marL="1200150" lvl="2" indent="-285750">
              <a:buFont typeface="Wingdings" panose="05000000000000000000" pitchFamily="2" charset="2"/>
              <a:buChar char="§"/>
            </a:pPr>
            <a:r>
              <a:rPr lang="en-US" sz="1400" dirty="0" err="1">
                <a:cs typeface="Calibri" panose="020F0502020204030204" pitchFamily="34" charset="0"/>
              </a:rPr>
              <a:t>NxN</a:t>
            </a:r>
            <a:r>
              <a:rPr lang="en-US" sz="1400" dirty="0">
                <a:cs typeface="Calibri" panose="020F0502020204030204" pitchFamily="34" charset="0"/>
              </a:rPr>
              <a:t> matrix</a:t>
            </a:r>
          </a:p>
          <a:p>
            <a:pPr marL="742950" lvl="1" indent="-285750">
              <a:buFont typeface="Wingdings" panose="05000000000000000000" pitchFamily="2" charset="2"/>
              <a:buChar char="§"/>
            </a:pPr>
            <a:r>
              <a:rPr lang="en-US" sz="1400" dirty="0">
                <a:cs typeface="Calibri" panose="020F0502020204030204" pitchFamily="34" charset="0"/>
              </a:rPr>
              <a:t>Delay per packet (sec/packet), </a:t>
            </a:r>
            <a:r>
              <a:rPr lang="en-US" sz="1400" b="1" dirty="0">
                <a:cs typeface="Calibri" panose="020F0502020204030204" pitchFamily="34" charset="0"/>
              </a:rPr>
              <a:t>target</a:t>
            </a:r>
          </a:p>
          <a:p>
            <a:pPr marL="1200150" lvl="2" indent="-285750">
              <a:buFont typeface="Wingdings" panose="05000000000000000000" pitchFamily="2" charset="2"/>
              <a:buChar char="§"/>
            </a:pPr>
            <a:r>
              <a:rPr lang="en-US" sz="1400" dirty="0" err="1">
                <a:ea typeface="微软雅黑" panose="020B0503020204020204" pitchFamily="34" charset="-122"/>
                <a:cs typeface="Calibri" panose="020F0502020204030204" pitchFamily="34" charset="0"/>
              </a:rPr>
              <a:t>NxN</a:t>
            </a:r>
            <a:r>
              <a:rPr lang="en-US" sz="1400" dirty="0">
                <a:ea typeface="微软雅黑" panose="020B0503020204020204" pitchFamily="34" charset="-122"/>
                <a:cs typeface="Calibri" panose="020F0502020204030204" pitchFamily="34" charset="0"/>
              </a:rPr>
              <a:t> </a:t>
            </a:r>
            <a:r>
              <a:rPr lang="en-US" sz="1400" dirty="0" smtClean="0">
                <a:ea typeface="微软雅黑" panose="020B0503020204020204" pitchFamily="34" charset="-122"/>
                <a:cs typeface="Calibri" panose="020F0502020204030204" pitchFamily="34" charset="0"/>
              </a:rPr>
              <a:t>matrix</a:t>
            </a:r>
          </a:p>
          <a:p>
            <a:pPr marL="285750" indent="-285750">
              <a:buFont typeface="Arial" panose="020B0604020202020204" pitchFamily="34" charset="0"/>
              <a:buChar char="•"/>
            </a:pPr>
            <a:r>
              <a:rPr lang="en-US" sz="1400" b="1" dirty="0" smtClean="0">
                <a:ea typeface="微软雅黑" panose="020B0503020204020204" pitchFamily="34" charset="-122"/>
                <a:cs typeface="Calibri" panose="020F0502020204030204" pitchFamily="34" charset="0"/>
              </a:rPr>
              <a:t>Configurations</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Topology</a:t>
            </a:r>
          </a:p>
          <a:p>
            <a:pPr marL="1200150" lvl="2"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Star, ring, free</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Traffic characteristic</a:t>
            </a:r>
          </a:p>
          <a:p>
            <a:pPr marL="1200150" lvl="2"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Intensity</a:t>
            </a:r>
          </a:p>
          <a:p>
            <a:pPr marL="1200150" lvl="2"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Distribution</a:t>
            </a:r>
            <a:endParaRPr lang="en-US" sz="1400" dirty="0">
              <a:ea typeface="微软雅黑" panose="020B0503020204020204" pitchFamily="34" charset="-122"/>
              <a:cs typeface="Calibri" panose="020F0502020204030204" pitchFamily="34" charset="0"/>
            </a:endParaRP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Routing policy: SP, MAN, POOR</a:t>
            </a:r>
            <a:endParaRPr lang="en-US" sz="1400" dirty="0">
              <a:ea typeface="微软雅黑" panose="020B0503020204020204" pitchFamily="34" charset="-122"/>
              <a:cs typeface="Calibri" panose="020F0502020204030204" pitchFamily="34" charset="0"/>
            </a:endParaRPr>
          </a:p>
          <a:p>
            <a:pPr marL="742950" lvl="1" indent="-285750">
              <a:buFont typeface="Arial" panose="020B0604020202020204" pitchFamily="34" charset="0"/>
              <a:buChar char="•"/>
            </a:pPr>
            <a:r>
              <a:rPr lang="en-US" sz="1400" dirty="0">
                <a:ea typeface="微软雅黑" panose="020B0503020204020204" pitchFamily="34" charset="-122"/>
                <a:cs typeface="Calibri" panose="020F0502020204030204" pitchFamily="34" charset="0"/>
              </a:rPr>
              <a:t>Network </a:t>
            </a:r>
            <a:r>
              <a:rPr lang="en-US" sz="1400" dirty="0" smtClean="0">
                <a:ea typeface="微软雅黑" panose="020B0503020204020204" pitchFamily="34" charset="-122"/>
                <a:cs typeface="Calibri" panose="020F0502020204030204" pitchFamily="34" charset="0"/>
              </a:rPr>
              <a:t>size: 5, 10, 15 nodes</a:t>
            </a:r>
            <a:endParaRPr lang="en-US" sz="1400" dirty="0">
              <a:ea typeface="微软雅黑" panose="020B0503020204020204" pitchFamily="34" charset="-122"/>
              <a:cs typeface="Calibri" panose="020F0502020204030204" pitchFamily="34" charset="0"/>
            </a:endParaRPr>
          </a:p>
        </p:txBody>
      </p:sp>
      <p:sp>
        <p:nvSpPr>
          <p:cNvPr id="45" name="TextBox 44"/>
          <p:cNvSpPr txBox="1"/>
          <p:nvPr/>
        </p:nvSpPr>
        <p:spPr>
          <a:xfrm>
            <a:off x="4715868" y="4048890"/>
            <a:ext cx="1126880" cy="52322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Space exploration</a:t>
            </a:r>
          </a:p>
        </p:txBody>
      </p:sp>
      <p:sp>
        <p:nvSpPr>
          <p:cNvPr id="56" name="TextBox 55"/>
          <p:cNvSpPr txBox="1"/>
          <p:nvPr/>
        </p:nvSpPr>
        <p:spPr>
          <a:xfrm>
            <a:off x="4706839" y="853906"/>
            <a:ext cx="625578"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Data</a:t>
            </a:r>
          </a:p>
        </p:txBody>
      </p:sp>
      <p:sp>
        <p:nvSpPr>
          <p:cNvPr id="32" name="Rectangle 31"/>
          <p:cNvSpPr/>
          <p:nvPr/>
        </p:nvSpPr>
        <p:spPr>
          <a:xfrm>
            <a:off x="0" y="741088"/>
            <a:ext cx="12192000" cy="6116912"/>
          </a:xfrm>
          <a:prstGeom prst="rect">
            <a:avLst/>
          </a:prstGeom>
          <a:solidFill>
            <a:schemeClr val="tx1">
              <a:alpha val="5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3" name="Diagram 32"/>
          <p:cNvGraphicFramePr/>
          <p:nvPr>
            <p:extLst>
              <p:ext uri="{D42A27DB-BD31-4B8C-83A1-F6EECF244321}">
                <p14:modId xmlns:p14="http://schemas.microsoft.com/office/powerpoint/2010/main" val="2839332102"/>
              </p:ext>
            </p:extLst>
          </p:nvPr>
        </p:nvGraphicFramePr>
        <p:xfrm>
          <a:off x="446012" y="769419"/>
          <a:ext cx="11554643" cy="580678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70368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Graphic spid="3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5938" y="118102"/>
            <a:ext cx="11160124" cy="539749"/>
          </a:xfrm>
        </p:spPr>
        <p:txBody>
          <a:bodyPr/>
          <a:lstStyle/>
          <a:p>
            <a:pPr algn="ctr"/>
            <a:r>
              <a:rPr lang="en-US" sz="2600" dirty="0"/>
              <a:t>2</a:t>
            </a:r>
            <a:r>
              <a:rPr lang="en-US" sz="2600" dirty="0" smtClean="0"/>
              <a:t>) </a:t>
            </a:r>
            <a:r>
              <a:rPr lang="en-US" sz="2600" dirty="0" err="1" smtClean="0"/>
              <a:t>SoA</a:t>
            </a:r>
            <a:r>
              <a:rPr lang="en-US" sz="2600" dirty="0" smtClean="0"/>
              <a:t>: </a:t>
            </a:r>
            <a:r>
              <a:rPr lang="en-US" sz="2600" dirty="0">
                <a:hlinkClick r:id="rId3"/>
              </a:rPr>
              <a:t>Traffic-driven </a:t>
            </a:r>
            <a:r>
              <a:rPr lang="en-US" sz="2600" dirty="0" err="1">
                <a:hlinkClick r:id="rId3"/>
              </a:rPr>
              <a:t>QoS</a:t>
            </a:r>
            <a:r>
              <a:rPr lang="en-US" sz="2600" dirty="0">
                <a:hlinkClick r:id="rId3"/>
              </a:rPr>
              <a:t> Inference using Deep Generative Network</a:t>
            </a:r>
            <a:endParaRPr lang="en-US" sz="26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0625" y="2019127"/>
            <a:ext cx="947957" cy="947957"/>
          </a:xfrm>
          <a:prstGeom prst="rect">
            <a:avLst/>
          </a:prstGeom>
        </p:spPr>
      </p:pic>
      <p:pic>
        <p:nvPicPr>
          <p:cNvPr id="8" name="Picture 7"/>
          <p:cNvPicPr>
            <a:picLocks noChangeAspect="1"/>
          </p:cNvPicPr>
          <p:nvPr/>
        </p:nvPicPr>
        <p:blipFill>
          <a:blip r:embed="rId5"/>
          <a:stretch>
            <a:fillRect/>
          </a:stretch>
        </p:blipFill>
        <p:spPr>
          <a:xfrm>
            <a:off x="1299640" y="3703468"/>
            <a:ext cx="1680941" cy="997892"/>
          </a:xfrm>
          <a:prstGeom prst="rect">
            <a:avLst/>
          </a:prstGeom>
        </p:spPr>
      </p:pic>
      <p:sp>
        <p:nvSpPr>
          <p:cNvPr id="9" name="Up Arrow 8"/>
          <p:cNvSpPr/>
          <p:nvPr/>
        </p:nvSpPr>
        <p:spPr>
          <a:xfrm>
            <a:off x="1719555" y="3044609"/>
            <a:ext cx="484632" cy="628203"/>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 name="Left Arrow 9"/>
          <p:cNvSpPr/>
          <p:nvPr/>
        </p:nvSpPr>
        <p:spPr>
          <a:xfrm rot="16200000">
            <a:off x="1675050" y="4677438"/>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48847" y="763258"/>
            <a:ext cx="3515451" cy="523220"/>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smtClean="0"/>
              <a:t>Real data (24h sampling from real nets)</a:t>
            </a:r>
          </a:p>
          <a:p>
            <a:pPr marL="285750" indent="-285750">
              <a:buFont typeface="Wingdings" panose="05000000000000000000" pitchFamily="2" charset="2"/>
              <a:buChar char="§"/>
            </a:pPr>
            <a:r>
              <a:rPr lang="en-US" sz="1400" dirty="0" smtClean="0"/>
              <a:t>No shared repos</a:t>
            </a:r>
          </a:p>
        </p:txBody>
      </p:sp>
      <p:sp>
        <p:nvSpPr>
          <p:cNvPr id="16" name="TextBox 15"/>
          <p:cNvSpPr txBox="1"/>
          <p:nvPr/>
        </p:nvSpPr>
        <p:spPr>
          <a:xfrm>
            <a:off x="60702" y="3798662"/>
            <a:ext cx="1363115" cy="52322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Space exploration</a:t>
            </a:r>
          </a:p>
        </p:txBody>
      </p:sp>
      <p:sp>
        <p:nvSpPr>
          <p:cNvPr id="17" name="Up Arrow 16"/>
          <p:cNvSpPr/>
          <p:nvPr/>
        </p:nvSpPr>
        <p:spPr>
          <a:xfrm rot="5400000">
            <a:off x="2540627" y="2162955"/>
            <a:ext cx="437320" cy="654613"/>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Rectangle 17"/>
          <p:cNvSpPr/>
          <p:nvPr/>
        </p:nvSpPr>
        <p:spPr>
          <a:xfrm>
            <a:off x="4773521" y="5302468"/>
            <a:ext cx="3439814" cy="1384995"/>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hlinkClick r:id="rId6"/>
              </a:rPr>
              <a:t>Variational </a:t>
            </a:r>
            <a:r>
              <a:rPr lang="en-US" sz="1400" dirty="0" err="1" smtClean="0">
                <a:hlinkClick r:id="rId6"/>
              </a:rPr>
              <a:t>Autoencoder</a:t>
            </a:r>
            <a:r>
              <a:rPr lang="en-US" sz="1400" dirty="0" smtClean="0"/>
              <a:t> (VAE)</a:t>
            </a:r>
          </a:p>
          <a:p>
            <a:pPr marL="285750" indent="-285750">
              <a:buFont typeface="Arial" panose="020B0604020202020204" pitchFamily="34" charset="0"/>
              <a:buChar char="•"/>
            </a:pPr>
            <a:r>
              <a:rPr lang="en-US" sz="1400" dirty="0" smtClean="0">
                <a:hlinkClick r:id="rId7"/>
              </a:rPr>
              <a:t>Generative Adversarial Network </a:t>
            </a:r>
            <a:r>
              <a:rPr lang="en-US" sz="1400" dirty="0" smtClean="0"/>
              <a:t>(GAN)</a:t>
            </a:r>
          </a:p>
          <a:p>
            <a:pPr marL="742950" lvl="1" indent="-285750">
              <a:buFont typeface="Arial" panose="020B0604020202020204" pitchFamily="34" charset="0"/>
              <a:buChar char="•"/>
            </a:pPr>
            <a:r>
              <a:rPr lang="en-US" sz="1400" dirty="0" smtClean="0"/>
              <a:t>These techniques are described as not suitable in their current form</a:t>
            </a:r>
          </a:p>
          <a:p>
            <a:pPr marL="285750" indent="-285750">
              <a:buFont typeface="Arial" panose="020B0604020202020204" pitchFamily="34" charset="0"/>
              <a:buChar char="•"/>
            </a:pPr>
            <a:r>
              <a:rPr lang="en-US" sz="1400" dirty="0" smtClean="0">
                <a:hlinkClick r:id="rId8"/>
              </a:rPr>
              <a:t>Long Short Term Memory networks </a:t>
            </a:r>
            <a:r>
              <a:rPr lang="en-US" sz="1400" dirty="0" smtClean="0"/>
              <a:t>(LSTM)</a:t>
            </a:r>
            <a:endParaRPr lang="en-US" sz="1400" dirty="0">
              <a:hlinkClick r:id="rId9"/>
            </a:endParaRPr>
          </a:p>
        </p:txBody>
      </p:sp>
      <p:sp>
        <p:nvSpPr>
          <p:cNvPr id="19" name="Left Arrow 18"/>
          <p:cNvSpPr/>
          <p:nvPr/>
        </p:nvSpPr>
        <p:spPr>
          <a:xfrm rot="13739451">
            <a:off x="4331004" y="4673355"/>
            <a:ext cx="652146"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37201" y="2233179"/>
            <a:ext cx="625578"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Data</a:t>
            </a:r>
          </a:p>
        </p:txBody>
      </p:sp>
      <p:sp>
        <p:nvSpPr>
          <p:cNvPr id="22" name="TextBox 21"/>
          <p:cNvSpPr txBox="1"/>
          <p:nvPr/>
        </p:nvSpPr>
        <p:spPr>
          <a:xfrm>
            <a:off x="4039193" y="874689"/>
            <a:ext cx="1578330"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Model: </a:t>
            </a:r>
            <a:r>
              <a:rPr lang="en-US" sz="1400" b="1" dirty="0" err="1" smtClean="0">
                <a:solidFill>
                  <a:schemeClr val="accent2">
                    <a:lumMod val="75000"/>
                  </a:schemeClr>
                </a:solidFill>
                <a:latin typeface="微软雅黑" panose="020B0503020204020204" pitchFamily="34" charset="-122"/>
                <a:ea typeface="微软雅黑" panose="020B0503020204020204" pitchFamily="34" charset="-122"/>
              </a:rPr>
              <a:t>DeepQ</a:t>
            </a:r>
            <a:endParaRPr lang="en-US" sz="14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Up Arrow 22"/>
          <p:cNvSpPr/>
          <p:nvPr/>
        </p:nvSpPr>
        <p:spPr>
          <a:xfrm rot="5400000">
            <a:off x="6252082" y="2177688"/>
            <a:ext cx="482692" cy="593672"/>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293022" y="874689"/>
            <a:ext cx="863094"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Results</a:t>
            </a:r>
          </a:p>
        </p:txBody>
      </p:sp>
      <p:pic>
        <p:nvPicPr>
          <p:cNvPr id="25" name="Picture 24"/>
          <p:cNvPicPr>
            <a:picLocks noChangeAspect="1"/>
          </p:cNvPicPr>
          <p:nvPr/>
        </p:nvPicPr>
        <p:blipFill>
          <a:blip r:embed="rId10"/>
          <a:stretch>
            <a:fillRect/>
          </a:stretch>
        </p:blipFill>
        <p:spPr>
          <a:xfrm>
            <a:off x="6836294" y="1611597"/>
            <a:ext cx="1760569" cy="1243163"/>
          </a:xfrm>
          <a:prstGeom prst="rect">
            <a:avLst/>
          </a:prstGeom>
        </p:spPr>
      </p:pic>
      <p:sp>
        <p:nvSpPr>
          <p:cNvPr id="26" name="Left Arrow 25"/>
          <p:cNvSpPr/>
          <p:nvPr/>
        </p:nvSpPr>
        <p:spPr>
          <a:xfrm rot="10800000">
            <a:off x="8642893" y="2196275"/>
            <a:ext cx="626817"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7" name="Rectangle 26"/>
          <p:cNvSpPr/>
          <p:nvPr/>
        </p:nvSpPr>
        <p:spPr>
          <a:xfrm>
            <a:off x="9348228" y="830879"/>
            <a:ext cx="2711624" cy="3970318"/>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t>Bigger congestion </a:t>
            </a:r>
            <a:r>
              <a:rPr lang="en-US" sz="1400" b="1" dirty="0" smtClean="0"/>
              <a:t>-&gt;</a:t>
            </a:r>
            <a:r>
              <a:rPr lang="en-US" sz="1400" dirty="0" smtClean="0"/>
              <a:t> </a:t>
            </a:r>
            <a:r>
              <a:rPr lang="en-US" sz="1400" b="1" dirty="0" smtClean="0">
                <a:solidFill>
                  <a:srgbClr val="FF0000"/>
                </a:solidFill>
              </a:rPr>
              <a:t>more complex model</a:t>
            </a:r>
          </a:p>
          <a:p>
            <a:pPr marL="285750" indent="-285750">
              <a:buFont typeface="Arial" panose="020B0604020202020204" pitchFamily="34" charset="0"/>
              <a:buChar char="•"/>
            </a:pPr>
            <a:r>
              <a:rPr lang="en-US" sz="1400" b="1" dirty="0" smtClean="0">
                <a:solidFill>
                  <a:srgbClr val="00B050"/>
                </a:solidFill>
              </a:rPr>
              <a:t>Capability of adjusting tradeoff between optimal and training </a:t>
            </a:r>
            <a:r>
              <a:rPr lang="en-US" sz="1400" dirty="0" smtClean="0"/>
              <a:t>time with L</a:t>
            </a:r>
          </a:p>
          <a:p>
            <a:pPr marL="285750" indent="-285750">
              <a:buFont typeface="Arial" panose="020B0604020202020204" pitchFamily="34" charset="0"/>
              <a:buChar char="•"/>
            </a:pPr>
            <a:r>
              <a:rPr lang="en-US" sz="1400" dirty="0" smtClean="0"/>
              <a:t>Capability of learning on different networks</a:t>
            </a:r>
          </a:p>
          <a:p>
            <a:pPr marL="742950" lvl="1" indent="-285750">
              <a:buFont typeface="Arial" panose="020B0604020202020204" pitchFamily="34" charset="0"/>
              <a:buChar char="•"/>
            </a:pPr>
            <a:r>
              <a:rPr lang="en-US" sz="1400" dirty="0" smtClean="0"/>
              <a:t>Not great results…</a:t>
            </a:r>
          </a:p>
          <a:p>
            <a:pPr marL="742950" lvl="1" indent="-285750">
              <a:buFont typeface="Arial" panose="020B0604020202020204" pitchFamily="34" charset="0"/>
              <a:buChar char="•"/>
            </a:pPr>
            <a:r>
              <a:rPr lang="en-US" sz="1400" dirty="0" smtClean="0"/>
              <a:t>… but </a:t>
            </a:r>
            <a:r>
              <a:rPr lang="en-US" sz="1400" b="1" dirty="0" smtClean="0">
                <a:solidFill>
                  <a:srgbClr val="00B050"/>
                </a:solidFill>
              </a:rPr>
              <a:t>able to adapt to different sizes</a:t>
            </a:r>
          </a:p>
          <a:p>
            <a:pPr marL="285750" indent="-285750">
              <a:buFont typeface="Arial" panose="020B0604020202020204" pitchFamily="34" charset="0"/>
              <a:buChar char="•"/>
            </a:pPr>
            <a:r>
              <a:rPr lang="en-US" sz="1400" dirty="0" err="1" smtClean="0"/>
              <a:t>DeepQ</a:t>
            </a:r>
            <a:r>
              <a:rPr lang="en-US" sz="1400" dirty="0" smtClean="0"/>
              <a:t> is the best between queuing theory models, VAE and GAN.</a:t>
            </a:r>
          </a:p>
          <a:p>
            <a:pPr marL="742950" lvl="1" indent="-285750">
              <a:buFont typeface="Arial" panose="020B0604020202020204" pitchFamily="34" charset="0"/>
              <a:buChar char="•"/>
            </a:pPr>
            <a:r>
              <a:rPr lang="en-US" sz="1400" dirty="0" smtClean="0"/>
              <a:t>Confirmation that critical points of VAE and GAN would give bad results in this context.</a:t>
            </a:r>
          </a:p>
          <a:p>
            <a:pPr marL="285750" indent="-285750">
              <a:buFont typeface="Arial" panose="020B0604020202020204" pitchFamily="34" charset="0"/>
              <a:buChar char="•"/>
            </a:pPr>
            <a:endParaRPr lang="en-US" sz="1400" dirty="0"/>
          </a:p>
        </p:txBody>
      </p:sp>
      <p:sp>
        <p:nvSpPr>
          <p:cNvPr id="28" name="Left Arrow 27"/>
          <p:cNvSpPr/>
          <p:nvPr/>
        </p:nvSpPr>
        <p:spPr>
          <a:xfrm rot="5400000">
            <a:off x="1656182" y="1421493"/>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1426" y="3696825"/>
            <a:ext cx="917241" cy="917241"/>
          </a:xfrm>
          <a:prstGeom prst="rect">
            <a:avLst/>
          </a:prstGeom>
        </p:spPr>
      </p:pic>
      <p:sp>
        <p:nvSpPr>
          <p:cNvPr id="30" name="Up Arrow 29"/>
          <p:cNvSpPr/>
          <p:nvPr/>
        </p:nvSpPr>
        <p:spPr>
          <a:xfrm rot="2700000">
            <a:off x="3832757" y="2984819"/>
            <a:ext cx="484632" cy="670926"/>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4020406" y="3793085"/>
            <a:ext cx="1027187" cy="738664"/>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Analyze </a:t>
            </a:r>
          </a:p>
          <a:p>
            <a:r>
              <a:rPr lang="en-US" sz="1400" b="1" dirty="0" smtClean="0">
                <a:ea typeface="微软雅黑" panose="020B0503020204020204" pitchFamily="34" charset="-122"/>
                <a:cs typeface="Calibri" panose="020F0502020204030204" pitchFamily="34" charset="0"/>
              </a:rPr>
              <a:t>current </a:t>
            </a:r>
          </a:p>
          <a:p>
            <a:r>
              <a:rPr lang="en-US" sz="1400" b="1" dirty="0" smtClean="0">
                <a:ea typeface="微软雅黑" panose="020B0503020204020204" pitchFamily="34" charset="-122"/>
                <a:cs typeface="Calibri" panose="020F0502020204030204" pitchFamily="34" charset="0"/>
              </a:rPr>
              <a:t>state-of-art</a:t>
            </a:r>
            <a:endParaRPr lang="en-US" sz="1400" b="1" dirty="0">
              <a:ea typeface="微软雅黑" panose="020B0503020204020204" pitchFamily="34" charset="-122"/>
              <a:cs typeface="Calibri" panose="020F0502020204030204" pitchFamily="34" charset="0"/>
            </a:endParaRPr>
          </a:p>
        </p:txBody>
      </p:sp>
      <p:sp>
        <p:nvSpPr>
          <p:cNvPr id="32" name="Left Arrow 31"/>
          <p:cNvSpPr/>
          <p:nvPr/>
        </p:nvSpPr>
        <p:spPr>
          <a:xfrm rot="13500000">
            <a:off x="5134599" y="3072832"/>
            <a:ext cx="652146"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3" name="Rectangle 32"/>
          <p:cNvSpPr/>
          <p:nvPr/>
        </p:nvSpPr>
        <p:spPr>
          <a:xfrm>
            <a:off x="5825730" y="3044609"/>
            <a:ext cx="3181826" cy="2031325"/>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t>Basic structure: VAE</a:t>
            </a:r>
          </a:p>
          <a:p>
            <a:pPr marL="285750" indent="-285750">
              <a:buFont typeface="Arial" panose="020B0604020202020204" pitchFamily="34" charset="0"/>
              <a:buChar char="•"/>
            </a:pPr>
            <a:r>
              <a:rPr lang="en-US" sz="1400" dirty="0" smtClean="0"/>
              <a:t>LSTM to </a:t>
            </a:r>
            <a:r>
              <a:rPr lang="en-US" sz="1400" b="1" dirty="0" smtClean="0">
                <a:solidFill>
                  <a:srgbClr val="00B050"/>
                </a:solidFill>
              </a:rPr>
              <a:t>adapt input structure </a:t>
            </a:r>
            <a:r>
              <a:rPr lang="en-US" sz="1400" dirty="0" smtClean="0"/>
              <a:t>of </a:t>
            </a:r>
            <a:r>
              <a:rPr lang="en-US" sz="1400" dirty="0" err="1" smtClean="0"/>
              <a:t>DeepQ</a:t>
            </a:r>
            <a:r>
              <a:rPr lang="en-US" sz="1400" dirty="0" smtClean="0"/>
              <a:t> to the one of VAE</a:t>
            </a:r>
          </a:p>
          <a:p>
            <a:pPr marL="742950" lvl="1" indent="-285750">
              <a:buFont typeface="Arial" panose="020B0604020202020204" pitchFamily="34" charset="0"/>
              <a:buChar char="•"/>
            </a:pPr>
            <a:r>
              <a:rPr lang="en-US" sz="1400" dirty="0" smtClean="0"/>
              <a:t>From space X to Z</a:t>
            </a:r>
          </a:p>
          <a:p>
            <a:pPr marL="285750" indent="-285750">
              <a:buFont typeface="Arial" panose="020B0604020202020204" pitchFamily="34" charset="0"/>
              <a:buChar char="•"/>
            </a:pPr>
            <a:r>
              <a:rPr lang="en-US" sz="1400" dirty="0" smtClean="0"/>
              <a:t>Decoder trained to directly model P(</a:t>
            </a:r>
            <a:r>
              <a:rPr lang="en-US" sz="1400" dirty="0" err="1" smtClean="0"/>
              <a:t>Y|z,C</a:t>
            </a:r>
            <a:r>
              <a:rPr lang="en-US" sz="1400" dirty="0" smtClean="0"/>
              <a:t>)</a:t>
            </a:r>
          </a:p>
          <a:p>
            <a:pPr marL="285750" indent="-285750">
              <a:buFont typeface="Arial" panose="020B0604020202020204" pitchFamily="34" charset="0"/>
              <a:buChar char="•"/>
            </a:pPr>
            <a:r>
              <a:rPr lang="en-US" sz="1400" dirty="0" smtClean="0"/>
              <a:t>No Wasserstein distance, instead </a:t>
            </a:r>
            <a:r>
              <a:rPr lang="en-US" sz="1400" b="1" dirty="0" smtClean="0">
                <a:solidFill>
                  <a:srgbClr val="00B050"/>
                </a:solidFill>
              </a:rPr>
              <a:t>Cramer distance approximated with </a:t>
            </a:r>
            <a:r>
              <a:rPr lang="en-US" sz="1400" b="1" dirty="0" err="1" smtClean="0">
                <a:solidFill>
                  <a:srgbClr val="00B050"/>
                </a:solidFill>
              </a:rPr>
              <a:t>Cinfer</a:t>
            </a:r>
            <a:r>
              <a:rPr lang="en-US" sz="1400" b="1" dirty="0" smtClean="0">
                <a:solidFill>
                  <a:srgbClr val="00B050"/>
                </a:solidFill>
              </a:rPr>
              <a:t> Loss</a:t>
            </a:r>
          </a:p>
        </p:txBody>
      </p:sp>
      <p:pic>
        <p:nvPicPr>
          <p:cNvPr id="35" name="Picture 34"/>
          <p:cNvPicPr>
            <a:picLocks noChangeAspect="1"/>
          </p:cNvPicPr>
          <p:nvPr/>
        </p:nvPicPr>
        <p:blipFill>
          <a:blip r:embed="rId12"/>
          <a:stretch>
            <a:fillRect/>
          </a:stretch>
        </p:blipFill>
        <p:spPr>
          <a:xfrm>
            <a:off x="3215680" y="1579352"/>
            <a:ext cx="2882795" cy="1374182"/>
          </a:xfrm>
          <a:prstGeom prst="rect">
            <a:avLst/>
          </a:prstGeom>
        </p:spPr>
      </p:pic>
      <p:sp>
        <p:nvSpPr>
          <p:cNvPr id="37" name="TextBox 36"/>
          <p:cNvSpPr txBox="1"/>
          <p:nvPr/>
        </p:nvSpPr>
        <p:spPr>
          <a:xfrm>
            <a:off x="36797" y="5302468"/>
            <a:ext cx="4619043" cy="1508760"/>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numCol="2" rtlCol="0">
            <a:spAutoFit/>
          </a:bodyPr>
          <a:lstStyle/>
          <a:p>
            <a:pPr marL="285750" indent="-285750">
              <a:buFont typeface="Arial" panose="020B0604020202020204" pitchFamily="34" charset="0"/>
              <a:buChar char="•"/>
            </a:pPr>
            <a:r>
              <a:rPr lang="en-US" sz="1400" b="1" dirty="0" smtClean="0">
                <a:ea typeface="微软雅黑" panose="020B0503020204020204" pitchFamily="34" charset="-122"/>
                <a:cs typeface="Calibri" panose="020F0502020204030204" pitchFamily="34" charset="0"/>
              </a:rPr>
              <a:t>Data</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Traffic matrix</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Delay</a:t>
            </a:r>
          </a:p>
          <a:p>
            <a:pPr marL="742950" lvl="1" indent="-285750">
              <a:buFont typeface="Arial" panose="020B0604020202020204" pitchFamily="34" charset="0"/>
              <a:buChar char="•"/>
            </a:pPr>
            <a:endParaRPr lang="en-US" sz="1400" dirty="0">
              <a:ea typeface="微软雅黑" panose="020B0503020204020204" pitchFamily="34" charset="-122"/>
              <a:cs typeface="Calibri" panose="020F0502020204030204" pitchFamily="34" charset="0"/>
            </a:endParaRPr>
          </a:p>
          <a:p>
            <a:pPr marL="742950" lvl="1" indent="-285750">
              <a:buFont typeface="Arial" panose="020B0604020202020204" pitchFamily="34" charset="0"/>
              <a:buChar char="•"/>
            </a:pPr>
            <a:endParaRPr lang="en-US" sz="1400" dirty="0" smtClean="0">
              <a:ea typeface="微软雅黑" panose="020B0503020204020204" pitchFamily="34" charset="-122"/>
              <a:cs typeface="Calibri" panose="020F0502020204030204" pitchFamily="34" charset="0"/>
            </a:endParaRPr>
          </a:p>
          <a:p>
            <a:pPr marL="742950" lvl="1" indent="-285750">
              <a:buFont typeface="Arial" panose="020B0604020202020204" pitchFamily="34" charset="0"/>
              <a:buChar char="•"/>
            </a:pPr>
            <a:endParaRPr lang="en-US" sz="1400" dirty="0" smtClean="0">
              <a:ea typeface="微软雅黑" panose="020B0503020204020204" pitchFamily="34" charset="-122"/>
              <a:cs typeface="Calibri" panose="020F0502020204030204" pitchFamily="34" charset="0"/>
            </a:endParaRPr>
          </a:p>
          <a:p>
            <a:pPr lvl="1"/>
            <a:endParaRPr lang="en-US" sz="1400" dirty="0" smtClean="0">
              <a:ea typeface="微软雅黑" panose="020B0503020204020204" pitchFamily="34" charset="-122"/>
              <a:cs typeface="Calibri" panose="020F0502020204030204" pitchFamily="34" charset="0"/>
            </a:endParaRPr>
          </a:p>
          <a:p>
            <a:pPr marL="285750" indent="-285750">
              <a:buFont typeface="Arial" panose="020B0604020202020204" pitchFamily="34" charset="0"/>
              <a:buChar char="•"/>
            </a:pPr>
            <a:r>
              <a:rPr lang="en-US" sz="1400" b="1" dirty="0">
                <a:ea typeface="微软雅黑" panose="020B0503020204020204" pitchFamily="34" charset="-122"/>
                <a:cs typeface="Calibri" panose="020F0502020204030204" pitchFamily="34" charset="0"/>
              </a:rPr>
              <a:t>C</a:t>
            </a:r>
            <a:r>
              <a:rPr lang="en-US" sz="1400" b="1" dirty="0" smtClean="0">
                <a:ea typeface="微软雅黑" panose="020B0503020204020204" pitchFamily="34" charset="-122"/>
                <a:cs typeface="Calibri" panose="020F0502020204030204" pitchFamily="34" charset="0"/>
              </a:rPr>
              <a:t>onfigurations</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Traffic intensity (low, medium, high)</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Topology (Overlay vs  Data Center Network)</a:t>
            </a:r>
            <a:endParaRPr lang="en-US" sz="1400" dirty="0">
              <a:ea typeface="微软雅黑" panose="020B0503020204020204" pitchFamily="34" charset="-122"/>
              <a:cs typeface="Calibri" panose="020F0502020204030204" pitchFamily="34" charset="0"/>
            </a:endParaRPr>
          </a:p>
        </p:txBody>
      </p:sp>
      <p:sp>
        <p:nvSpPr>
          <p:cNvPr id="34" name="Rectangle 33"/>
          <p:cNvSpPr/>
          <p:nvPr/>
        </p:nvSpPr>
        <p:spPr>
          <a:xfrm>
            <a:off x="0" y="741088"/>
            <a:ext cx="12192000" cy="6116912"/>
          </a:xfrm>
          <a:prstGeom prst="rect">
            <a:avLst/>
          </a:prstGeom>
          <a:solidFill>
            <a:schemeClr val="tx1">
              <a:alpha val="5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6" name="Diagram 35"/>
          <p:cNvGraphicFramePr/>
          <p:nvPr>
            <p:extLst>
              <p:ext uri="{D42A27DB-BD31-4B8C-83A1-F6EECF244321}">
                <p14:modId xmlns:p14="http://schemas.microsoft.com/office/powerpoint/2010/main" val="2991743843"/>
              </p:ext>
            </p:extLst>
          </p:nvPr>
        </p:nvGraphicFramePr>
        <p:xfrm>
          <a:off x="446012" y="769419"/>
          <a:ext cx="11554643" cy="580678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24990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Graphic spid="3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5938" y="118102"/>
            <a:ext cx="11160124" cy="539749"/>
          </a:xfrm>
        </p:spPr>
        <p:txBody>
          <a:bodyPr/>
          <a:lstStyle/>
          <a:p>
            <a:pPr algn="ctr"/>
            <a:r>
              <a:rPr lang="en-US" sz="2600" dirty="0"/>
              <a:t>3) </a:t>
            </a:r>
            <a:r>
              <a:rPr lang="en-US" sz="2600" dirty="0" err="1"/>
              <a:t>SoA</a:t>
            </a:r>
            <a:r>
              <a:rPr lang="en-US" sz="2600" dirty="0"/>
              <a:t>: </a:t>
            </a:r>
            <a:r>
              <a:rPr lang="en-US" sz="2600" dirty="0">
                <a:hlinkClick r:id="rId3"/>
              </a:rPr>
              <a:t>Unveiling the potential of Graph Neural Networks</a:t>
            </a:r>
            <a:endParaRPr lang="en-US" sz="26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892" y="1973517"/>
            <a:ext cx="947957" cy="947957"/>
          </a:xfrm>
          <a:prstGeom prst="rect">
            <a:avLst/>
          </a:prstGeom>
        </p:spPr>
      </p:pic>
      <p:pic>
        <p:nvPicPr>
          <p:cNvPr id="8" name="Picture 7"/>
          <p:cNvPicPr>
            <a:picLocks noChangeAspect="1"/>
          </p:cNvPicPr>
          <p:nvPr/>
        </p:nvPicPr>
        <p:blipFill>
          <a:blip r:embed="rId5"/>
          <a:stretch>
            <a:fillRect/>
          </a:stretch>
        </p:blipFill>
        <p:spPr>
          <a:xfrm>
            <a:off x="1299640" y="3703468"/>
            <a:ext cx="1680941" cy="997892"/>
          </a:xfrm>
          <a:prstGeom prst="rect">
            <a:avLst/>
          </a:prstGeom>
        </p:spPr>
      </p:pic>
      <p:sp>
        <p:nvSpPr>
          <p:cNvPr id="9" name="Up Arrow 8"/>
          <p:cNvSpPr/>
          <p:nvPr/>
        </p:nvSpPr>
        <p:spPr>
          <a:xfrm>
            <a:off x="1719555" y="3044609"/>
            <a:ext cx="484632" cy="628203"/>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 name="Left Arrow 9"/>
          <p:cNvSpPr/>
          <p:nvPr/>
        </p:nvSpPr>
        <p:spPr>
          <a:xfrm rot="16200000">
            <a:off x="1656183" y="4731694"/>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56304" y="664116"/>
            <a:ext cx="2965334" cy="954107"/>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a:t>Simulation tool: </a:t>
            </a:r>
            <a:r>
              <a:rPr lang="en-US" sz="1400" dirty="0" err="1">
                <a:hlinkClick r:id="rId6"/>
              </a:rPr>
              <a:t>OMNeT</a:t>
            </a:r>
            <a:r>
              <a:rPr lang="en-US" sz="1400" dirty="0" smtClean="0">
                <a:hlinkClick r:id="rId6"/>
              </a:rPr>
              <a:t>++.</a:t>
            </a:r>
            <a:endParaRPr lang="en-US" sz="1400" dirty="0" smtClean="0"/>
          </a:p>
          <a:p>
            <a:pPr marL="742950" lvl="1" indent="-285750">
              <a:buFont typeface="Wingdings" panose="05000000000000000000" pitchFamily="2" charset="2"/>
              <a:buChar char="§"/>
            </a:pPr>
            <a:r>
              <a:rPr lang="en-US" sz="1400" dirty="0" smtClean="0"/>
              <a:t>Same approach as in 1)</a:t>
            </a:r>
          </a:p>
          <a:p>
            <a:pPr marL="285750" indent="-285750">
              <a:buFont typeface="Wingdings" panose="05000000000000000000" pitchFamily="2" charset="2"/>
              <a:buChar char="§"/>
            </a:pPr>
            <a:r>
              <a:rPr lang="en-US" sz="1400" dirty="0" smtClean="0"/>
              <a:t>Shared repos and datasets as in 1)</a:t>
            </a:r>
          </a:p>
          <a:p>
            <a:pPr marL="285750" indent="-285750">
              <a:buFont typeface="Wingdings" panose="05000000000000000000" pitchFamily="2" charset="2"/>
              <a:buChar char="§"/>
            </a:pPr>
            <a:endParaRPr lang="en-US" sz="1400" dirty="0"/>
          </a:p>
        </p:txBody>
      </p:sp>
      <p:sp>
        <p:nvSpPr>
          <p:cNvPr id="14" name="TextBox 13"/>
          <p:cNvSpPr txBox="1"/>
          <p:nvPr/>
        </p:nvSpPr>
        <p:spPr>
          <a:xfrm>
            <a:off x="87859" y="5317811"/>
            <a:ext cx="4395766" cy="1508760"/>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numCol="2" rtlCol="0">
            <a:spAutoFit/>
          </a:bodyPr>
          <a:lstStyle/>
          <a:p>
            <a:pPr marL="285750" indent="-285750">
              <a:buFont typeface="Arial" panose="020B0604020202020204" pitchFamily="34" charset="0"/>
              <a:buChar char="•"/>
            </a:pPr>
            <a:r>
              <a:rPr lang="en-US" sz="1400" b="1" dirty="0" smtClean="0">
                <a:ea typeface="微软雅黑" panose="020B0503020204020204" pitchFamily="34" charset="-122"/>
                <a:cs typeface="Calibri" panose="020F0502020204030204" pitchFamily="34" charset="0"/>
              </a:rPr>
              <a:t>Data</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Traffic</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Delay</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Network</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Routing</a:t>
            </a:r>
          </a:p>
          <a:p>
            <a:pPr marL="742950" lvl="1" indent="-285750">
              <a:buFont typeface="Arial" panose="020B0604020202020204" pitchFamily="34" charset="0"/>
              <a:buChar char="•"/>
            </a:pPr>
            <a:endParaRPr lang="en-US" sz="1400" dirty="0" smtClean="0">
              <a:ea typeface="微软雅黑" panose="020B0503020204020204" pitchFamily="34" charset="-122"/>
              <a:cs typeface="Calibri" panose="020F0502020204030204" pitchFamily="34" charset="0"/>
            </a:endParaRPr>
          </a:p>
          <a:p>
            <a:pPr marL="742950" lvl="1" indent="-285750">
              <a:buFont typeface="Arial" panose="020B0604020202020204" pitchFamily="34" charset="0"/>
              <a:buChar char="•"/>
            </a:pPr>
            <a:endParaRPr lang="en-US" sz="1400" dirty="0" smtClean="0">
              <a:ea typeface="微软雅黑" panose="020B0503020204020204" pitchFamily="34" charset="-122"/>
              <a:cs typeface="Calibri" panose="020F0502020204030204" pitchFamily="34" charset="0"/>
            </a:endParaRPr>
          </a:p>
          <a:p>
            <a:pPr marL="285750" indent="-285750">
              <a:buFont typeface="Arial" panose="020B0604020202020204" pitchFamily="34" charset="0"/>
              <a:buChar char="•"/>
            </a:pPr>
            <a:r>
              <a:rPr lang="en-US" sz="1400" b="1" dirty="0" smtClean="0">
                <a:ea typeface="微软雅黑" panose="020B0503020204020204" pitchFamily="34" charset="-122"/>
                <a:cs typeface="Calibri" panose="020F0502020204030204" pitchFamily="34" charset="0"/>
              </a:rPr>
              <a:t>Configurations</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Traffic intensity</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Topology (14 nodes vs 24)</a:t>
            </a:r>
          </a:p>
          <a:p>
            <a:pPr marL="742950" lvl="1" indent="-285750">
              <a:buFont typeface="Arial" panose="020B0604020202020204" pitchFamily="34" charset="0"/>
              <a:buChar char="•"/>
            </a:pPr>
            <a:r>
              <a:rPr lang="en-US" sz="1400" dirty="0" smtClean="0">
                <a:ea typeface="微软雅黑" panose="020B0503020204020204" pitchFamily="34" charset="-122"/>
                <a:cs typeface="Calibri" panose="020F0502020204030204" pitchFamily="34" charset="0"/>
              </a:rPr>
              <a:t>Routing (different routing tables)</a:t>
            </a:r>
            <a:endParaRPr lang="en-US" sz="1400" dirty="0">
              <a:ea typeface="微软雅黑" panose="020B0503020204020204" pitchFamily="34" charset="-122"/>
              <a:cs typeface="Calibri" panose="020F0502020204030204" pitchFamily="34" charset="0"/>
            </a:endParaRPr>
          </a:p>
        </p:txBody>
      </p:sp>
      <p:sp>
        <p:nvSpPr>
          <p:cNvPr id="16" name="TextBox 15"/>
          <p:cNvSpPr txBox="1"/>
          <p:nvPr/>
        </p:nvSpPr>
        <p:spPr>
          <a:xfrm>
            <a:off x="60702" y="3798662"/>
            <a:ext cx="1363115" cy="52322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Space exploration</a:t>
            </a:r>
          </a:p>
        </p:txBody>
      </p:sp>
      <p:sp>
        <p:nvSpPr>
          <p:cNvPr id="17" name="Up Arrow 16"/>
          <p:cNvSpPr/>
          <p:nvPr/>
        </p:nvSpPr>
        <p:spPr>
          <a:xfrm rot="5400000">
            <a:off x="2570192" y="2147217"/>
            <a:ext cx="437320" cy="654613"/>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Rectangle 17"/>
          <p:cNvSpPr/>
          <p:nvPr/>
        </p:nvSpPr>
        <p:spPr>
          <a:xfrm>
            <a:off x="4583719" y="5349827"/>
            <a:ext cx="4013143" cy="523220"/>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t>Graph Neural Networks</a:t>
            </a:r>
          </a:p>
          <a:p>
            <a:pPr marL="742950" lvl="1" indent="-285750">
              <a:buFont typeface="Arial" panose="020B0604020202020204" pitchFamily="34" charset="0"/>
              <a:buChar char="•"/>
            </a:pPr>
            <a:r>
              <a:rPr lang="en-US" sz="1400" dirty="0" smtClean="0"/>
              <a:t>Message Parsing Neural Networks (MPNN)</a:t>
            </a:r>
          </a:p>
        </p:txBody>
      </p:sp>
      <p:sp>
        <p:nvSpPr>
          <p:cNvPr id="19" name="Left Arrow 18"/>
          <p:cNvSpPr/>
          <p:nvPr/>
        </p:nvSpPr>
        <p:spPr>
          <a:xfrm rot="13739451">
            <a:off x="4293357" y="4667565"/>
            <a:ext cx="652146"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77672" y="2231543"/>
            <a:ext cx="625578"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Data</a:t>
            </a:r>
          </a:p>
        </p:txBody>
      </p:sp>
      <p:sp>
        <p:nvSpPr>
          <p:cNvPr id="22" name="TextBox 21"/>
          <p:cNvSpPr txBox="1"/>
          <p:nvPr/>
        </p:nvSpPr>
        <p:spPr>
          <a:xfrm>
            <a:off x="3961340" y="1437267"/>
            <a:ext cx="1786537"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Model: </a:t>
            </a:r>
            <a:r>
              <a:rPr lang="en-US" sz="1400" b="1" dirty="0" err="1" smtClean="0">
                <a:solidFill>
                  <a:schemeClr val="accent2">
                    <a:lumMod val="75000"/>
                  </a:schemeClr>
                </a:solidFill>
                <a:latin typeface="微软雅黑" panose="020B0503020204020204" pitchFamily="34" charset="-122"/>
                <a:ea typeface="微软雅黑" panose="020B0503020204020204" pitchFamily="34" charset="-122"/>
              </a:rPr>
              <a:t>Routenet</a:t>
            </a:r>
            <a:endParaRPr lang="en-US" sz="14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Up Arrow 22"/>
          <p:cNvSpPr/>
          <p:nvPr/>
        </p:nvSpPr>
        <p:spPr>
          <a:xfrm rot="5400000">
            <a:off x="6298112" y="2049594"/>
            <a:ext cx="482692" cy="593672"/>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7293022" y="874689"/>
            <a:ext cx="863094"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Results</a:t>
            </a:r>
          </a:p>
        </p:txBody>
      </p:sp>
      <p:pic>
        <p:nvPicPr>
          <p:cNvPr id="25" name="Picture 24"/>
          <p:cNvPicPr>
            <a:picLocks noChangeAspect="1"/>
          </p:cNvPicPr>
          <p:nvPr/>
        </p:nvPicPr>
        <p:blipFill>
          <a:blip r:embed="rId7"/>
          <a:stretch>
            <a:fillRect/>
          </a:stretch>
        </p:blipFill>
        <p:spPr>
          <a:xfrm>
            <a:off x="6836294" y="1611597"/>
            <a:ext cx="1760569" cy="1243163"/>
          </a:xfrm>
          <a:prstGeom prst="rect">
            <a:avLst/>
          </a:prstGeom>
        </p:spPr>
      </p:pic>
      <p:sp>
        <p:nvSpPr>
          <p:cNvPr id="26" name="Left Arrow 25"/>
          <p:cNvSpPr/>
          <p:nvPr/>
        </p:nvSpPr>
        <p:spPr>
          <a:xfrm rot="10800000">
            <a:off x="8642893" y="2196275"/>
            <a:ext cx="626817"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7" name="Rectangle 26"/>
          <p:cNvSpPr/>
          <p:nvPr/>
        </p:nvSpPr>
        <p:spPr>
          <a:xfrm>
            <a:off x="9348228" y="830879"/>
            <a:ext cx="2711624" cy="3108543"/>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b="1" dirty="0" smtClean="0">
                <a:solidFill>
                  <a:schemeClr val="accent3"/>
                </a:solidFill>
              </a:rPr>
              <a:t>Low error for delay</a:t>
            </a:r>
          </a:p>
          <a:p>
            <a:pPr marL="285750" indent="-285750">
              <a:buFont typeface="Arial" panose="020B0604020202020204" pitchFamily="34" charset="0"/>
              <a:buChar char="•"/>
            </a:pPr>
            <a:r>
              <a:rPr lang="en-US" sz="1400" dirty="0" smtClean="0"/>
              <a:t>Jitter model: </a:t>
            </a:r>
            <a:r>
              <a:rPr lang="en-US" sz="1400" b="1" dirty="0" smtClean="0"/>
              <a:t>partially trained from delay model</a:t>
            </a:r>
          </a:p>
          <a:p>
            <a:pPr marL="742950" lvl="1" indent="-285750">
              <a:buFont typeface="Arial" panose="020B0604020202020204" pitchFamily="34" charset="0"/>
              <a:buChar char="•"/>
            </a:pPr>
            <a:r>
              <a:rPr lang="en-US" sz="1400" b="1" dirty="0" smtClean="0">
                <a:solidFill>
                  <a:srgbClr val="00B050"/>
                </a:solidFill>
              </a:rPr>
              <a:t>Transferable learning</a:t>
            </a:r>
            <a:r>
              <a:rPr lang="en-US" sz="1400" dirty="0" smtClean="0"/>
              <a:t>: model learned for delay led to great results also for jitter</a:t>
            </a:r>
          </a:p>
          <a:p>
            <a:pPr marL="285750" indent="-285750">
              <a:buFont typeface="Arial" panose="020B0604020202020204" pitchFamily="34" charset="0"/>
              <a:buChar char="•"/>
            </a:pPr>
            <a:r>
              <a:rPr lang="en-US" sz="1400" b="1" dirty="0" smtClean="0">
                <a:solidFill>
                  <a:srgbClr val="00B050"/>
                </a:solidFill>
              </a:rPr>
              <a:t>Great generalization results </a:t>
            </a:r>
            <a:r>
              <a:rPr lang="en-US" sz="1400" dirty="0" smtClean="0"/>
              <a:t>even when changing the network configuration (unseen network)</a:t>
            </a:r>
          </a:p>
          <a:p>
            <a:pPr marL="285750" indent="-285750">
              <a:buFont typeface="Arial" panose="020B0604020202020204" pitchFamily="34" charset="0"/>
              <a:buChar char="•"/>
            </a:pPr>
            <a:r>
              <a:rPr lang="en-US" sz="1400" dirty="0" smtClean="0"/>
              <a:t>Showed use cases </a:t>
            </a:r>
            <a:r>
              <a:rPr lang="en-US" sz="1400" b="1" dirty="0" smtClean="0">
                <a:solidFill>
                  <a:srgbClr val="00B050"/>
                </a:solidFill>
              </a:rPr>
              <a:t>in different combinations with an SDN</a:t>
            </a:r>
          </a:p>
          <a:p>
            <a:pPr marL="285750" indent="-285750">
              <a:buFont typeface="Arial" panose="020B0604020202020204" pitchFamily="34" charset="0"/>
              <a:buChar char="•"/>
            </a:pPr>
            <a:endParaRPr lang="en-US" sz="1400" dirty="0"/>
          </a:p>
        </p:txBody>
      </p:sp>
      <p:sp>
        <p:nvSpPr>
          <p:cNvPr id="28" name="Left Arrow 27"/>
          <p:cNvSpPr/>
          <p:nvPr/>
        </p:nvSpPr>
        <p:spPr>
          <a:xfrm rot="5400000">
            <a:off x="1656181" y="1374564"/>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89213" y="3700320"/>
            <a:ext cx="917241" cy="917241"/>
          </a:xfrm>
          <a:prstGeom prst="rect">
            <a:avLst/>
          </a:prstGeom>
        </p:spPr>
      </p:pic>
      <p:sp>
        <p:nvSpPr>
          <p:cNvPr id="30" name="Up Arrow 29"/>
          <p:cNvSpPr/>
          <p:nvPr/>
        </p:nvSpPr>
        <p:spPr>
          <a:xfrm rot="2700000">
            <a:off x="3832757" y="2984819"/>
            <a:ext cx="484632" cy="670926"/>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4314050" y="3782427"/>
            <a:ext cx="1027187" cy="738664"/>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ea typeface="微软雅黑" panose="020B0503020204020204" pitchFamily="34" charset="-122"/>
                <a:cs typeface="Calibri" panose="020F0502020204030204" pitchFamily="34" charset="0"/>
              </a:rPr>
              <a:t>Analyze </a:t>
            </a:r>
          </a:p>
          <a:p>
            <a:r>
              <a:rPr lang="en-US" sz="1400" b="1" dirty="0" smtClean="0">
                <a:ea typeface="微软雅黑" panose="020B0503020204020204" pitchFamily="34" charset="-122"/>
                <a:cs typeface="Calibri" panose="020F0502020204030204" pitchFamily="34" charset="0"/>
              </a:rPr>
              <a:t>current </a:t>
            </a:r>
          </a:p>
          <a:p>
            <a:r>
              <a:rPr lang="en-US" sz="1400" b="1" dirty="0" smtClean="0">
                <a:ea typeface="微软雅黑" panose="020B0503020204020204" pitchFamily="34" charset="-122"/>
                <a:cs typeface="Calibri" panose="020F0502020204030204" pitchFamily="34" charset="0"/>
              </a:rPr>
              <a:t>state-of-art</a:t>
            </a:r>
            <a:endParaRPr lang="en-US" sz="1400" b="1" dirty="0">
              <a:ea typeface="微软雅黑" panose="020B0503020204020204" pitchFamily="34" charset="-122"/>
              <a:cs typeface="Calibri" panose="020F0502020204030204" pitchFamily="34" charset="0"/>
            </a:endParaRPr>
          </a:p>
        </p:txBody>
      </p:sp>
      <p:sp>
        <p:nvSpPr>
          <p:cNvPr id="32" name="Left Arrow 31"/>
          <p:cNvSpPr/>
          <p:nvPr/>
        </p:nvSpPr>
        <p:spPr>
          <a:xfrm rot="13500000">
            <a:off x="5134599" y="3072832"/>
            <a:ext cx="652146" cy="556497"/>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3" name="Rectangle 32"/>
          <p:cNvSpPr/>
          <p:nvPr/>
        </p:nvSpPr>
        <p:spPr>
          <a:xfrm>
            <a:off x="5825730" y="2973297"/>
            <a:ext cx="3181826" cy="2246769"/>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pPr marL="285750" indent="-285750">
              <a:buFont typeface="Arial" panose="020B0604020202020204" pitchFamily="34" charset="0"/>
              <a:buChar char="•"/>
            </a:pPr>
            <a:r>
              <a:rPr lang="en-US" sz="1400" dirty="0" smtClean="0"/>
              <a:t>Basic structure: MPNN</a:t>
            </a:r>
          </a:p>
          <a:p>
            <a:pPr marL="285750" indent="-285750">
              <a:buFont typeface="Arial" panose="020B0604020202020204" pitchFamily="34" charset="0"/>
              <a:buChar char="•"/>
            </a:pPr>
            <a:r>
              <a:rPr lang="en-US" sz="1400" b="1" dirty="0" smtClean="0"/>
              <a:t>Adapted algorithm </a:t>
            </a:r>
            <a:r>
              <a:rPr lang="en-US" sz="1400" b="1" dirty="0" smtClean="0">
                <a:solidFill>
                  <a:srgbClr val="00B050"/>
                </a:solidFill>
              </a:rPr>
              <a:t>to accept in input network information</a:t>
            </a:r>
            <a:r>
              <a:rPr lang="en-US" sz="1400" dirty="0" smtClean="0"/>
              <a:t>, obtained from network and routing </a:t>
            </a:r>
          </a:p>
          <a:p>
            <a:pPr marL="742950" lvl="1" indent="-285750">
              <a:buFont typeface="Arial" panose="020B0604020202020204" pitchFamily="34" charset="0"/>
              <a:buChar char="•"/>
            </a:pPr>
            <a:r>
              <a:rPr lang="en-US" sz="1400" b="1" dirty="0" smtClean="0"/>
              <a:t>Path state</a:t>
            </a:r>
          </a:p>
          <a:p>
            <a:pPr marL="742950" lvl="1" indent="-285750">
              <a:buFont typeface="Arial" panose="020B0604020202020204" pitchFamily="34" charset="0"/>
              <a:buChar char="•"/>
            </a:pPr>
            <a:r>
              <a:rPr lang="en-US" sz="1400" b="1" dirty="0" smtClean="0"/>
              <a:t>Link state</a:t>
            </a:r>
          </a:p>
          <a:p>
            <a:pPr marL="285750" indent="-285750">
              <a:buFont typeface="Arial" panose="020B0604020202020204" pitchFamily="34" charset="0"/>
              <a:buChar char="•"/>
            </a:pPr>
            <a:r>
              <a:rPr lang="en-US" sz="1400" dirty="0" smtClean="0"/>
              <a:t>Improved MPNN by use of</a:t>
            </a:r>
          </a:p>
          <a:p>
            <a:pPr marL="742950" lvl="1" indent="-285750">
              <a:buFont typeface="Arial" panose="020B0604020202020204" pitchFamily="34" charset="0"/>
              <a:buChar char="•"/>
            </a:pPr>
            <a:r>
              <a:rPr lang="en-US" sz="1400" dirty="0" smtClean="0"/>
              <a:t>GRU</a:t>
            </a:r>
          </a:p>
          <a:p>
            <a:pPr marL="742950" lvl="1" indent="-285750">
              <a:buFont typeface="Arial" panose="020B0604020202020204" pitchFamily="34" charset="0"/>
              <a:buChar char="•"/>
            </a:pPr>
            <a:r>
              <a:rPr lang="en-US" sz="1400" dirty="0" smtClean="0"/>
              <a:t>SELU</a:t>
            </a:r>
          </a:p>
          <a:p>
            <a:pPr marL="285750" indent="-285750">
              <a:buFont typeface="Arial" panose="020B0604020202020204" pitchFamily="34" charset="0"/>
              <a:buChar char="•"/>
            </a:pPr>
            <a:endParaRPr lang="en-US" sz="1400" dirty="0" smtClean="0"/>
          </a:p>
        </p:txBody>
      </p:sp>
      <p:pic>
        <p:nvPicPr>
          <p:cNvPr id="4" name="Picture 3"/>
          <p:cNvPicPr>
            <a:picLocks noChangeAspect="1"/>
          </p:cNvPicPr>
          <p:nvPr/>
        </p:nvPicPr>
        <p:blipFill>
          <a:blip r:embed="rId9"/>
          <a:stretch>
            <a:fillRect/>
          </a:stretch>
        </p:blipFill>
        <p:spPr>
          <a:xfrm>
            <a:off x="3236200" y="1984242"/>
            <a:ext cx="2960392" cy="844593"/>
          </a:xfrm>
          <a:prstGeom prst="rect">
            <a:avLst/>
          </a:prstGeom>
          <a:ln>
            <a:solidFill>
              <a:schemeClr val="tx1"/>
            </a:solidFill>
          </a:ln>
        </p:spPr>
      </p:pic>
      <p:sp>
        <p:nvSpPr>
          <p:cNvPr id="5" name="TextBox 4"/>
          <p:cNvSpPr txBox="1"/>
          <p:nvPr/>
        </p:nvSpPr>
        <p:spPr>
          <a:xfrm>
            <a:off x="5803506" y="2034329"/>
            <a:ext cx="471604" cy="261610"/>
          </a:xfrm>
          <a:prstGeom prst="rect">
            <a:avLst/>
          </a:prstGeom>
          <a:noFill/>
        </p:spPr>
        <p:txBody>
          <a:bodyPr wrap="none" rtlCol="0">
            <a:spAutoFit/>
          </a:bodyPr>
          <a:lstStyle/>
          <a:p>
            <a:r>
              <a:rPr lang="en-US" sz="1100" dirty="0" err="1" smtClean="0">
                <a:latin typeface="微软雅黑" panose="020B0503020204020204" pitchFamily="34" charset="-122"/>
                <a:ea typeface="微软雅黑" panose="020B0503020204020204" pitchFamily="34" charset="-122"/>
              </a:rPr>
              <a:t>QoS</a:t>
            </a:r>
            <a:endParaRPr lang="en-US" sz="1100" dirty="0" smtClean="0">
              <a:latin typeface="微软雅黑" panose="020B0503020204020204" pitchFamily="34" charset="-122"/>
              <a:ea typeface="微软雅黑" panose="020B0503020204020204" pitchFamily="34" charset="-122"/>
            </a:endParaRPr>
          </a:p>
        </p:txBody>
      </p:sp>
      <p:sp>
        <p:nvSpPr>
          <p:cNvPr id="34" name="Rectangle 33"/>
          <p:cNvSpPr/>
          <p:nvPr/>
        </p:nvSpPr>
        <p:spPr>
          <a:xfrm>
            <a:off x="0" y="657851"/>
            <a:ext cx="12192000" cy="6200149"/>
          </a:xfrm>
          <a:prstGeom prst="rect">
            <a:avLst/>
          </a:prstGeom>
          <a:solidFill>
            <a:schemeClr val="tx1">
              <a:alpha val="5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5" name="Diagram 34"/>
          <p:cNvGraphicFramePr/>
          <p:nvPr>
            <p:extLst>
              <p:ext uri="{D42A27DB-BD31-4B8C-83A1-F6EECF244321}">
                <p14:modId xmlns:p14="http://schemas.microsoft.com/office/powerpoint/2010/main" val="1987677291"/>
              </p:ext>
            </p:extLst>
          </p:nvPr>
        </p:nvGraphicFramePr>
        <p:xfrm>
          <a:off x="446012" y="769419"/>
          <a:ext cx="11554643" cy="580678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7536234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Graphic spid="3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Motivations (1/2)</a:t>
            </a:r>
            <a:endParaRPr lang="en-US" sz="2600" dirty="0"/>
          </a:p>
        </p:txBody>
      </p:sp>
      <p:sp>
        <p:nvSpPr>
          <p:cNvPr id="3" name="Text Placeholder 2"/>
          <p:cNvSpPr>
            <a:spLocks noGrp="1"/>
          </p:cNvSpPr>
          <p:nvPr>
            <p:ph type="body" sz="quarter" idx="11"/>
          </p:nvPr>
        </p:nvSpPr>
        <p:spPr>
          <a:xfrm>
            <a:off x="725704" y="692696"/>
            <a:ext cx="10943167" cy="3280898"/>
          </a:xfrm>
        </p:spPr>
        <p:txBody>
          <a:bodyPr numCol="1"/>
          <a:lstStyle/>
          <a:p>
            <a:r>
              <a:rPr lang="en-US" sz="2400" b="1" u="sng" dirty="0" smtClean="0"/>
              <a:t>Ideal </a:t>
            </a:r>
            <a:r>
              <a:rPr lang="en-US" sz="2400" b="1" u="sng" dirty="0"/>
              <a:t>model</a:t>
            </a:r>
          </a:p>
          <a:p>
            <a:pPr marL="558900" lvl="1" indent="-342900">
              <a:buFont typeface="+mj-lt"/>
              <a:buAutoNum type="arabicPeriod"/>
            </a:pPr>
            <a:r>
              <a:rPr lang="en-US" sz="2000" dirty="0"/>
              <a:t>Able to predict well on </a:t>
            </a:r>
            <a:r>
              <a:rPr lang="en-US" sz="2000" dirty="0">
                <a:solidFill>
                  <a:srgbClr val="FF0000"/>
                </a:solidFill>
              </a:rPr>
              <a:t>unseen data </a:t>
            </a:r>
            <a:r>
              <a:rPr lang="en-US" sz="2000" dirty="0"/>
              <a:t>with same configuration </a:t>
            </a:r>
            <a:r>
              <a:rPr lang="en-US" sz="2000" b="1" dirty="0"/>
              <a:t>-&gt; paper </a:t>
            </a:r>
            <a:r>
              <a:rPr lang="en-US" sz="2000" b="1" dirty="0">
                <a:solidFill>
                  <a:schemeClr val="accent2">
                    <a:lumMod val="75000"/>
                  </a:schemeClr>
                </a:solidFill>
              </a:rPr>
              <a:t>1)</a:t>
            </a:r>
          </a:p>
          <a:p>
            <a:pPr marL="558900" lvl="1" indent="-342900">
              <a:buFont typeface="+mj-lt"/>
              <a:buAutoNum type="arabicPeriod"/>
            </a:pPr>
            <a:r>
              <a:rPr lang="en-US" sz="2000" dirty="0"/>
              <a:t>Able to predict well on </a:t>
            </a:r>
            <a:r>
              <a:rPr lang="en-US" sz="2000" dirty="0">
                <a:solidFill>
                  <a:srgbClr val="FF0000"/>
                </a:solidFill>
              </a:rPr>
              <a:t>different configurations</a:t>
            </a:r>
            <a:endParaRPr lang="en-US" sz="2000" b="1" dirty="0"/>
          </a:p>
          <a:p>
            <a:pPr marL="737575" lvl="2" indent="-342900"/>
            <a:r>
              <a:rPr lang="en-US" sz="1800" dirty="0"/>
              <a:t>Learn the distribution of the output </a:t>
            </a:r>
            <a:r>
              <a:rPr lang="en-US" sz="1800" dirty="0" err="1"/>
              <a:t>wrt</a:t>
            </a:r>
            <a:r>
              <a:rPr lang="en-US" sz="1800" dirty="0"/>
              <a:t> the input data </a:t>
            </a:r>
            <a:r>
              <a:rPr lang="en-US" sz="1800" b="1" dirty="0"/>
              <a:t>-&gt; </a:t>
            </a:r>
            <a:r>
              <a:rPr lang="en-US" sz="1800" b="1" dirty="0" err="1">
                <a:solidFill>
                  <a:schemeClr val="accent2">
                    <a:lumMod val="75000"/>
                  </a:schemeClr>
                </a:solidFill>
              </a:rPr>
              <a:t>DeepQ</a:t>
            </a:r>
            <a:r>
              <a:rPr lang="en-US" sz="1800" b="1" dirty="0">
                <a:solidFill>
                  <a:schemeClr val="accent2">
                    <a:lumMod val="75000"/>
                  </a:schemeClr>
                </a:solidFill>
              </a:rPr>
              <a:t> </a:t>
            </a:r>
          </a:p>
          <a:p>
            <a:pPr marL="737575" lvl="2" indent="-342900"/>
            <a:r>
              <a:rPr lang="en-US" sz="1800" dirty="0"/>
              <a:t>Learn the structure of the network </a:t>
            </a:r>
            <a:r>
              <a:rPr lang="en-US" sz="1800" b="1" dirty="0"/>
              <a:t>-&gt;</a:t>
            </a:r>
            <a:r>
              <a:rPr lang="en-US" sz="1800" b="1" dirty="0">
                <a:solidFill>
                  <a:srgbClr val="00B050"/>
                </a:solidFill>
              </a:rPr>
              <a:t> </a:t>
            </a:r>
            <a:r>
              <a:rPr lang="en-US" sz="1800" b="1" dirty="0" err="1">
                <a:solidFill>
                  <a:schemeClr val="accent2">
                    <a:lumMod val="75000"/>
                  </a:schemeClr>
                </a:solidFill>
              </a:rPr>
              <a:t>RouteNet</a:t>
            </a:r>
            <a:endParaRPr lang="en-US" sz="1800" dirty="0">
              <a:solidFill>
                <a:schemeClr val="accent2">
                  <a:lumMod val="75000"/>
                </a:schemeClr>
              </a:solidFill>
            </a:endParaRPr>
          </a:p>
          <a:p>
            <a:pPr marL="558900" lvl="1" indent="-342900">
              <a:buFont typeface="+mj-lt"/>
              <a:buAutoNum type="arabicPeriod"/>
            </a:pPr>
            <a:r>
              <a:rPr lang="en-US" sz="2000" dirty="0"/>
              <a:t>Able to adapt to </a:t>
            </a:r>
            <a:r>
              <a:rPr lang="en-US" sz="2000" dirty="0">
                <a:solidFill>
                  <a:srgbClr val="FF0000"/>
                </a:solidFill>
              </a:rPr>
              <a:t>changes of the network</a:t>
            </a:r>
          </a:p>
          <a:p>
            <a:pPr lvl="2"/>
            <a:r>
              <a:rPr lang="en-US" sz="1800" dirty="0"/>
              <a:t>No one is implemented to adapt when </a:t>
            </a:r>
            <a:r>
              <a:rPr lang="en-US" sz="1800" dirty="0" smtClean="0"/>
              <a:t>required</a:t>
            </a:r>
            <a:endParaRPr lang="en-US" sz="1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619303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Motivations (2/2)</a:t>
            </a:r>
            <a:endParaRPr lang="en-US" sz="2600" dirty="0"/>
          </a:p>
        </p:txBody>
      </p:sp>
      <p:sp>
        <p:nvSpPr>
          <p:cNvPr id="3" name="Text Placeholder 2"/>
          <p:cNvSpPr>
            <a:spLocks noGrp="1"/>
          </p:cNvSpPr>
          <p:nvPr>
            <p:ph type="body" sz="quarter" idx="11"/>
          </p:nvPr>
        </p:nvSpPr>
        <p:spPr>
          <a:xfrm>
            <a:off x="728673" y="692696"/>
            <a:ext cx="10943167" cy="9635458"/>
          </a:xfrm>
        </p:spPr>
        <p:txBody>
          <a:bodyPr numCol="2"/>
          <a:lstStyle/>
          <a:p>
            <a:r>
              <a:rPr lang="en-US" sz="2000" b="1" dirty="0" smtClean="0"/>
              <a:t>What we want to do?</a:t>
            </a:r>
          </a:p>
          <a:p>
            <a:pPr lvl="1"/>
            <a:r>
              <a:rPr lang="en-US" sz="1800" dirty="0" smtClean="0">
                <a:solidFill>
                  <a:srgbClr val="00B050"/>
                </a:solidFill>
              </a:rPr>
              <a:t>About the data</a:t>
            </a:r>
          </a:p>
          <a:p>
            <a:pPr lvl="2"/>
            <a:r>
              <a:rPr lang="en-US" sz="1600" dirty="0" smtClean="0"/>
              <a:t>Understand well the </a:t>
            </a:r>
            <a:r>
              <a:rPr lang="en-US" sz="1600" b="1" dirty="0" smtClean="0">
                <a:solidFill>
                  <a:srgbClr val="0000FF"/>
                </a:solidFill>
              </a:rPr>
              <a:t>relationship</a:t>
            </a:r>
            <a:r>
              <a:rPr lang="en-US" sz="1600" b="1" dirty="0" smtClean="0"/>
              <a:t> between the configuration of the network and the model</a:t>
            </a:r>
            <a:r>
              <a:rPr lang="en-US" sz="1600" dirty="0" smtClean="0"/>
              <a:t> </a:t>
            </a:r>
          </a:p>
          <a:p>
            <a:pPr marL="393700" lvl="2" indent="0">
              <a:buNone/>
            </a:pPr>
            <a:r>
              <a:rPr lang="en-US" sz="1600" dirty="0" smtClean="0"/>
              <a:t>    -&gt; (</a:t>
            </a:r>
            <a:r>
              <a:rPr lang="en-US" sz="1600" b="1" dirty="0" smtClean="0"/>
              <a:t>paper</a:t>
            </a:r>
            <a:r>
              <a:rPr lang="en-US" sz="1600" dirty="0" smtClean="0"/>
              <a:t> </a:t>
            </a:r>
            <a:r>
              <a:rPr lang="en-US" sz="1600" b="1" dirty="0" smtClean="0">
                <a:solidFill>
                  <a:schemeClr val="accent2">
                    <a:lumMod val="75000"/>
                  </a:schemeClr>
                </a:solidFill>
              </a:rPr>
              <a:t>1</a:t>
            </a:r>
            <a:r>
              <a:rPr lang="en-US" sz="1600" dirty="0" smtClean="0"/>
              <a:t>)</a:t>
            </a:r>
            <a:r>
              <a:rPr lang="en-US" sz="1600" b="1" dirty="0" smtClean="0"/>
              <a:t> </a:t>
            </a:r>
            <a:r>
              <a:rPr lang="en-US" sz="1600" dirty="0" smtClean="0"/>
              <a:t>Analyze </a:t>
            </a:r>
            <a:r>
              <a:rPr lang="en-US" sz="1600" b="1" dirty="0" smtClean="0">
                <a:solidFill>
                  <a:srgbClr val="0000FF"/>
                </a:solidFill>
              </a:rPr>
              <a:t>which features</a:t>
            </a:r>
            <a:r>
              <a:rPr lang="en-US" sz="1600" b="1" dirty="0" smtClean="0"/>
              <a:t> </a:t>
            </a:r>
            <a:r>
              <a:rPr lang="en-US" sz="1600" dirty="0" smtClean="0"/>
              <a:t>can be relevant to the problem</a:t>
            </a:r>
          </a:p>
          <a:p>
            <a:pPr lvl="2"/>
            <a:r>
              <a:rPr lang="en-US" sz="1600" dirty="0" smtClean="0"/>
              <a:t>By using </a:t>
            </a:r>
            <a:r>
              <a:rPr lang="en-US" sz="1600" b="1" dirty="0" smtClean="0"/>
              <a:t>ns3</a:t>
            </a:r>
            <a:r>
              <a:rPr lang="en-US" sz="1600" dirty="0" smtClean="0"/>
              <a:t>, simulate different networks to really </a:t>
            </a:r>
            <a:r>
              <a:rPr lang="en-US" sz="1600" b="1" dirty="0" smtClean="0"/>
              <a:t>understand the </a:t>
            </a:r>
            <a:r>
              <a:rPr lang="en-US" sz="1600" b="1" dirty="0" smtClean="0">
                <a:solidFill>
                  <a:srgbClr val="0000FF"/>
                </a:solidFill>
              </a:rPr>
              <a:t>capability of the generalization</a:t>
            </a:r>
            <a:r>
              <a:rPr lang="en-US" sz="1600" dirty="0" smtClean="0">
                <a:solidFill>
                  <a:srgbClr val="0000FF"/>
                </a:solidFill>
              </a:rPr>
              <a:t> </a:t>
            </a:r>
            <a:r>
              <a:rPr lang="en-US" sz="1600" dirty="0" smtClean="0"/>
              <a:t>of the models</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smtClean="0"/>
          </a:p>
          <a:p>
            <a:pPr marL="216000" lvl="1" indent="0">
              <a:buNone/>
            </a:pPr>
            <a:endParaRPr lang="en-US" sz="1800" dirty="0" smtClean="0">
              <a:solidFill>
                <a:srgbClr val="00B050"/>
              </a:solidFill>
            </a:endParaRPr>
          </a:p>
          <a:p>
            <a:pPr lvl="1"/>
            <a:endParaRPr lang="en-US" sz="1800" dirty="0" smtClean="0">
              <a:solidFill>
                <a:srgbClr val="00B050"/>
              </a:solidFill>
            </a:endParaRPr>
          </a:p>
          <a:p>
            <a:pPr lvl="1"/>
            <a:endParaRPr lang="en-US" sz="1800" dirty="0">
              <a:solidFill>
                <a:srgbClr val="00B050"/>
              </a:solidFill>
            </a:endParaRPr>
          </a:p>
          <a:p>
            <a:pPr lvl="1"/>
            <a:endParaRPr lang="en-US" sz="1800" dirty="0" smtClean="0">
              <a:solidFill>
                <a:srgbClr val="00B050"/>
              </a:solidFill>
            </a:endParaRPr>
          </a:p>
          <a:p>
            <a:pPr lvl="1"/>
            <a:endParaRPr lang="en-US" sz="1800" dirty="0" smtClean="0">
              <a:solidFill>
                <a:srgbClr val="00B050"/>
              </a:solidFill>
            </a:endParaRPr>
          </a:p>
          <a:p>
            <a:pPr lvl="1"/>
            <a:r>
              <a:rPr lang="en-US" sz="1800" dirty="0" smtClean="0">
                <a:solidFill>
                  <a:srgbClr val="00B050"/>
                </a:solidFill>
              </a:rPr>
              <a:t>About the model</a:t>
            </a:r>
          </a:p>
          <a:p>
            <a:pPr lvl="2"/>
            <a:r>
              <a:rPr lang="en-US" sz="1600" dirty="0" smtClean="0"/>
              <a:t>Implement the algorithms to confirm the critical points of what described so far</a:t>
            </a:r>
          </a:p>
          <a:p>
            <a:pPr lvl="2"/>
            <a:r>
              <a:rPr lang="en-US" sz="1600" dirty="0" smtClean="0"/>
              <a:t>Big number of features </a:t>
            </a:r>
            <a:r>
              <a:rPr lang="en-US" sz="1600" b="1" dirty="0" smtClean="0"/>
              <a:t>-&gt;</a:t>
            </a:r>
            <a:r>
              <a:rPr lang="en-US" sz="1600" dirty="0" smtClean="0"/>
              <a:t> </a:t>
            </a:r>
            <a:r>
              <a:rPr lang="en-US" sz="1600" b="1" dirty="0" smtClean="0"/>
              <a:t>encoding (</a:t>
            </a:r>
            <a:r>
              <a:rPr lang="en-US" sz="1600" b="1" dirty="0" err="1" smtClean="0">
                <a:solidFill>
                  <a:schemeClr val="accent1">
                    <a:lumMod val="75000"/>
                  </a:schemeClr>
                </a:solidFill>
              </a:rPr>
              <a:t>DeepQ</a:t>
            </a:r>
            <a:r>
              <a:rPr lang="en-US" sz="1600" b="1" dirty="0" smtClean="0"/>
              <a:t>)</a:t>
            </a:r>
            <a:r>
              <a:rPr lang="en-US" sz="1600" dirty="0" smtClean="0"/>
              <a:t> and </a:t>
            </a:r>
            <a:r>
              <a:rPr lang="en-US" sz="1600" b="1" dirty="0" smtClean="0"/>
              <a:t>attention</a:t>
            </a:r>
          </a:p>
          <a:p>
            <a:pPr lvl="2"/>
            <a:r>
              <a:rPr lang="en-US" sz="1600" dirty="0" smtClean="0"/>
              <a:t>Learn evolution over time </a:t>
            </a:r>
            <a:r>
              <a:rPr lang="en-US" sz="1600" b="1" dirty="0"/>
              <a:t>-&gt;</a:t>
            </a:r>
            <a:r>
              <a:rPr lang="en-US" sz="1600" dirty="0"/>
              <a:t> </a:t>
            </a:r>
            <a:r>
              <a:rPr lang="en-US" sz="1600" b="1" dirty="0" smtClean="0"/>
              <a:t>Recurrent NN </a:t>
            </a:r>
            <a:r>
              <a:rPr lang="en-US" sz="1600" b="1" dirty="0"/>
              <a:t>(</a:t>
            </a:r>
            <a:r>
              <a:rPr lang="en-US" sz="1600" b="1" dirty="0" err="1">
                <a:solidFill>
                  <a:schemeClr val="accent1">
                    <a:lumMod val="75000"/>
                  </a:schemeClr>
                </a:solidFill>
              </a:rPr>
              <a:t>DeepQ</a:t>
            </a:r>
            <a:r>
              <a:rPr lang="en-US" sz="1600" b="1" dirty="0"/>
              <a:t>)</a:t>
            </a:r>
            <a:endParaRPr lang="en-US" sz="1600" dirty="0" smtClean="0"/>
          </a:p>
          <a:p>
            <a:pPr lvl="2"/>
            <a:r>
              <a:rPr lang="en-US" sz="1600" dirty="0" smtClean="0"/>
              <a:t>Compare the algorithms to other techniques. </a:t>
            </a:r>
          </a:p>
          <a:p>
            <a:pPr marL="393700" lvl="2" indent="0">
              <a:buNone/>
            </a:pPr>
            <a:r>
              <a:rPr lang="en-US" sz="1600" dirty="0"/>
              <a:t> </a:t>
            </a:r>
            <a:r>
              <a:rPr lang="en-US" dirty="0"/>
              <a:t>-&gt; </a:t>
            </a:r>
            <a:r>
              <a:rPr lang="en-US" b="1" dirty="0" smtClean="0"/>
              <a:t>Graph </a:t>
            </a:r>
            <a:r>
              <a:rPr lang="en-US" b="1" dirty="0"/>
              <a:t>Convolutional Networks</a:t>
            </a:r>
            <a:endParaRPr lang="en-US" dirty="0" smtClean="0"/>
          </a:p>
          <a:p>
            <a:pPr marL="393700" lvl="2" indent="0">
              <a:buNone/>
            </a:pPr>
            <a:r>
              <a:rPr lang="en-US" dirty="0" smtClean="0"/>
              <a:t> </a:t>
            </a:r>
            <a:r>
              <a:rPr lang="en-US" dirty="0"/>
              <a:t>-&gt; </a:t>
            </a:r>
            <a:r>
              <a:rPr lang="en-US" b="1" dirty="0" smtClean="0"/>
              <a:t>Non-local neural networks</a:t>
            </a:r>
            <a:endParaRPr lang="en-US" dirty="0" smtClean="0"/>
          </a:p>
          <a:p>
            <a:pPr lvl="2"/>
            <a:r>
              <a:rPr lang="en-US" sz="1600" dirty="0" smtClean="0"/>
              <a:t>Combine both known and novel algorithms. </a:t>
            </a:r>
          </a:p>
          <a:p>
            <a:pPr marL="393700" lvl="2" indent="0">
              <a:buNone/>
            </a:pPr>
            <a:r>
              <a:rPr lang="en-US" sz="1600" dirty="0" smtClean="0"/>
              <a:t>	</a:t>
            </a:r>
            <a:r>
              <a:rPr lang="en-US" b="1" dirty="0" err="1" smtClean="0"/>
              <a:t>Eg</a:t>
            </a:r>
            <a:r>
              <a:rPr lang="en-US" dirty="0" smtClean="0"/>
              <a:t>: </a:t>
            </a:r>
            <a:r>
              <a:rPr lang="en-US" b="1" dirty="0" err="1" smtClean="0">
                <a:solidFill>
                  <a:schemeClr val="accent1">
                    <a:lumMod val="75000"/>
                  </a:schemeClr>
                </a:solidFill>
              </a:rPr>
              <a:t>RouteNet</a:t>
            </a:r>
            <a:r>
              <a:rPr lang="en-US" dirty="0" smtClean="0">
                <a:solidFill>
                  <a:schemeClr val="accent1">
                    <a:lumMod val="75000"/>
                  </a:schemeClr>
                </a:solidFill>
              </a:rPr>
              <a:t> </a:t>
            </a:r>
            <a:r>
              <a:rPr lang="en-US" dirty="0" smtClean="0"/>
              <a:t>is able to learn at first from the 	network configuration, then from the data, 	that is provided as </a:t>
            </a:r>
            <a:r>
              <a:rPr lang="en-US" b="1" dirty="0" smtClean="0">
                <a:solidFill>
                  <a:schemeClr val="accent3"/>
                </a:solidFill>
              </a:rPr>
              <a:t>raw</a:t>
            </a:r>
            <a:r>
              <a:rPr lang="en-US" dirty="0" smtClean="0"/>
              <a:t>. </a:t>
            </a:r>
            <a:r>
              <a:rPr lang="en-US" b="1" dirty="0" smtClean="0"/>
              <a:t>Algorithms such that 	</a:t>
            </a:r>
            <a:r>
              <a:rPr lang="en-US" b="1" dirty="0" err="1" smtClean="0">
                <a:solidFill>
                  <a:schemeClr val="accent1">
                    <a:lumMod val="75000"/>
                  </a:schemeClr>
                </a:solidFill>
              </a:rPr>
              <a:t>DeepQ</a:t>
            </a:r>
            <a:r>
              <a:rPr lang="en-US" b="1" dirty="0" smtClean="0">
                <a:solidFill>
                  <a:schemeClr val="accent1">
                    <a:lumMod val="75000"/>
                  </a:schemeClr>
                </a:solidFill>
              </a:rPr>
              <a:t> </a:t>
            </a:r>
            <a:r>
              <a:rPr lang="en-US" b="1" dirty="0" smtClean="0"/>
              <a:t>and </a:t>
            </a:r>
            <a:r>
              <a:rPr lang="en-US" b="1" dirty="0" err="1" smtClean="0"/>
              <a:t>RouteNet</a:t>
            </a:r>
            <a:r>
              <a:rPr lang="en-US" b="1" dirty="0" smtClean="0"/>
              <a:t> can thus be </a:t>
            </a:r>
            <a:r>
              <a:rPr lang="en-US" b="1" dirty="0" smtClean="0">
                <a:solidFill>
                  <a:srgbClr val="00B050"/>
                </a:solidFill>
              </a:rPr>
              <a:t>combined</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585645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a:t>Graph Convolutional Networks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832" y="777849"/>
            <a:ext cx="6360244" cy="2148800"/>
          </a:xfrm>
          <a:prstGeom prst="rect">
            <a:avLst/>
          </a:prstGeom>
        </p:spPr>
      </p:pic>
      <p:sp>
        <p:nvSpPr>
          <p:cNvPr id="9" name="Left Arrow 8"/>
          <p:cNvSpPr/>
          <p:nvPr/>
        </p:nvSpPr>
        <p:spPr>
          <a:xfrm>
            <a:off x="3362143" y="1444995"/>
            <a:ext cx="801798"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88979" y="849616"/>
            <a:ext cx="2846205" cy="1600438"/>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dirty="0" smtClean="0">
                <a:ea typeface="Microsoft YaHei" panose="020B0503020204020204" pitchFamily="34" charset="-122"/>
                <a:cs typeface="Calibri" panose="020F0502020204030204" pitchFamily="34" charset="0"/>
              </a:rPr>
              <a:t>General application of CNN</a:t>
            </a:r>
          </a:p>
          <a:p>
            <a:pPr marL="285750" indent="-285750">
              <a:buFont typeface="Wingdings" panose="05000000000000000000" pitchFamily="2" charset="2"/>
              <a:buChar char="§"/>
            </a:pPr>
            <a:r>
              <a:rPr lang="en-US" sz="1400" b="1" dirty="0" smtClean="0">
                <a:ea typeface="Microsoft YaHei" panose="020B0503020204020204" pitchFamily="34" charset="-122"/>
                <a:cs typeface="Calibri" panose="020F0502020204030204" pitchFamily="34" charset="0"/>
              </a:rPr>
              <a:t>Input data</a:t>
            </a:r>
            <a:r>
              <a:rPr lang="en-US" sz="1400" dirty="0" smtClean="0">
                <a:ea typeface="Microsoft YaHei" panose="020B0503020204020204" pitchFamily="34" charset="-122"/>
                <a:cs typeface="Calibri" panose="020F0502020204030204" pitchFamily="34" charset="0"/>
              </a:rPr>
              <a:t>: matrix</a:t>
            </a:r>
          </a:p>
          <a:p>
            <a:pPr marL="285750" indent="-285750">
              <a:buFont typeface="Wingdings" panose="05000000000000000000" pitchFamily="2" charset="2"/>
              <a:buChar char="§"/>
            </a:pPr>
            <a:r>
              <a:rPr lang="en-US" sz="1400" dirty="0" smtClean="0">
                <a:ea typeface="Microsoft YaHei" panose="020B0503020204020204" pitchFamily="34" charset="-122"/>
                <a:cs typeface="Calibri" panose="020F0502020204030204" pitchFamily="34" charset="0"/>
              </a:rPr>
              <a:t>Data is both the cell itself and </a:t>
            </a:r>
            <a:r>
              <a:rPr lang="en-US" sz="1400" b="1" dirty="0" smtClean="0">
                <a:ea typeface="Microsoft YaHei" panose="020B0503020204020204" pitchFamily="34" charset="-122"/>
                <a:cs typeface="Calibri" panose="020F0502020204030204" pitchFamily="34" charset="0"/>
              </a:rPr>
              <a:t>the relationship with neighbors</a:t>
            </a:r>
            <a:r>
              <a:rPr lang="en-US" sz="1400" dirty="0" smtClean="0">
                <a:ea typeface="Microsoft YaHei" panose="020B0503020204020204" pitchFamily="34" charset="-122"/>
                <a:cs typeface="Calibri" panose="020F0502020204030204" pitchFamily="34" charset="0"/>
              </a:rPr>
              <a:t> (</a:t>
            </a:r>
            <a:r>
              <a:rPr lang="en-US" sz="1400" b="1" dirty="0" smtClean="0">
                <a:ea typeface="Microsoft YaHei" panose="020B0503020204020204" pitchFamily="34" charset="-122"/>
                <a:cs typeface="Calibri" panose="020F0502020204030204" pitchFamily="34" charset="0"/>
              </a:rPr>
              <a:t>distance</a:t>
            </a:r>
            <a:r>
              <a:rPr lang="en-US" sz="1400" dirty="0" smtClean="0">
                <a:ea typeface="Microsoft YaHei" panose="020B0503020204020204" pitchFamily="34" charset="-122"/>
                <a:cs typeface="Calibri" panose="020F0502020204030204" pitchFamily="34" charset="0"/>
              </a:rPr>
              <a:t>)</a:t>
            </a:r>
          </a:p>
          <a:p>
            <a:pPr marL="285750" indent="-285750">
              <a:buFont typeface="Wingdings" panose="05000000000000000000" pitchFamily="2" charset="2"/>
              <a:buChar char="§"/>
            </a:pPr>
            <a:r>
              <a:rPr lang="en-US" sz="1400" dirty="0" smtClean="0">
                <a:ea typeface="Microsoft YaHei" panose="020B0503020204020204" pitchFamily="34" charset="-122"/>
                <a:cs typeface="Calibri" panose="020F0502020204030204" pitchFamily="34" charset="0"/>
              </a:rPr>
              <a:t>Two cells are close if they are adjacent</a:t>
            </a:r>
          </a:p>
        </p:txBody>
      </p:sp>
      <p:sp>
        <p:nvSpPr>
          <p:cNvPr id="11" name="Left Arrow 10"/>
          <p:cNvSpPr/>
          <p:nvPr/>
        </p:nvSpPr>
        <p:spPr>
          <a:xfrm rot="16200000">
            <a:off x="1454308" y="2877566"/>
            <a:ext cx="715548" cy="510615"/>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57485" y="3720826"/>
            <a:ext cx="2781490" cy="1815882"/>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b="1" dirty="0" smtClean="0">
                <a:ea typeface="Microsoft YaHei" panose="020B0503020204020204" pitchFamily="34" charset="-122"/>
                <a:cs typeface="Calibri" panose="020F0502020204030204" pitchFamily="34" charset="0"/>
              </a:rPr>
              <a:t>Convolution in </a:t>
            </a:r>
            <a:r>
              <a:rPr lang="en-US" sz="1400" b="1" dirty="0" err="1" smtClean="0">
                <a:ea typeface="Microsoft YaHei" panose="020B0503020204020204" pitchFamily="34" charset="-122"/>
                <a:cs typeface="Calibri" panose="020F0502020204030204" pitchFamily="34" charset="0"/>
              </a:rPr>
              <a:t>QoS</a:t>
            </a:r>
            <a:r>
              <a:rPr lang="en-US" sz="1400" b="1" dirty="0" smtClean="0">
                <a:ea typeface="Microsoft YaHei" panose="020B0503020204020204" pitchFamily="34" charset="-122"/>
                <a:cs typeface="Calibri" panose="020F0502020204030204" pitchFamily="34" charset="0"/>
              </a:rPr>
              <a:t>? </a:t>
            </a:r>
            <a:r>
              <a:rPr lang="en-US" sz="1400" dirty="0" smtClean="0">
                <a:ea typeface="Microsoft YaHei" panose="020B0503020204020204" pitchFamily="34" charset="-122"/>
                <a:cs typeface="Calibri" panose="020F0502020204030204" pitchFamily="34" charset="0"/>
              </a:rPr>
              <a:t>No application until now.</a:t>
            </a:r>
          </a:p>
          <a:p>
            <a:r>
              <a:rPr lang="en-US" sz="1400" b="1" dirty="0" smtClean="0">
                <a:solidFill>
                  <a:srgbClr val="0000FF"/>
                </a:solidFill>
                <a:ea typeface="Microsoft YaHei" panose="020B0503020204020204" pitchFamily="34" charset="-122"/>
                <a:cs typeface="Calibri" panose="020F0502020204030204" pitchFamily="34" charset="0"/>
              </a:rPr>
              <a:t>Problem in networking</a:t>
            </a:r>
            <a:r>
              <a:rPr lang="en-US" sz="1400" dirty="0" smtClean="0">
                <a:ea typeface="Microsoft YaHei" panose="020B0503020204020204" pitchFamily="34" charset="-122"/>
                <a:cs typeface="Calibri" panose="020F0502020204030204" pitchFamily="34" charset="0"/>
              </a:rPr>
              <a:t>: representation is with graphs -&gt; locality should be represented in a different way.</a:t>
            </a:r>
          </a:p>
          <a:p>
            <a:r>
              <a:rPr lang="en-US" sz="1400" b="1" dirty="0" err="1" smtClean="0">
                <a:ea typeface="Microsoft YaHei" panose="020B0503020204020204" pitchFamily="34" charset="-122"/>
                <a:cs typeface="Calibri" panose="020F0502020204030204" pitchFamily="34" charset="0"/>
              </a:rPr>
              <a:t>Homophily</a:t>
            </a:r>
            <a:r>
              <a:rPr lang="en-US" sz="1400" dirty="0" smtClean="0">
                <a:ea typeface="Microsoft YaHei" panose="020B0503020204020204" pitchFamily="34" charset="-122"/>
                <a:cs typeface="Calibri" panose="020F0502020204030204" pitchFamily="34" charset="0"/>
              </a:rPr>
              <a:t>: connected nodes tend to be similar</a:t>
            </a:r>
          </a:p>
        </p:txBody>
      </p:sp>
      <p:sp>
        <p:nvSpPr>
          <p:cNvPr id="14" name="Left Arrow 13"/>
          <p:cNvSpPr/>
          <p:nvPr/>
        </p:nvSpPr>
        <p:spPr>
          <a:xfrm rot="10800000">
            <a:off x="3115448" y="4443507"/>
            <a:ext cx="402498" cy="370521"/>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561202" y="3493000"/>
            <a:ext cx="2898782" cy="2246769"/>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b="1" dirty="0" smtClean="0">
                <a:ea typeface="Microsoft YaHei" panose="020B0503020204020204" pitchFamily="34" charset="-122"/>
                <a:cs typeface="Calibri" panose="020F0502020204030204" pitchFamily="34" charset="0"/>
              </a:rPr>
              <a:t>Graph Convolutional Network (GCN)</a:t>
            </a:r>
          </a:p>
          <a:p>
            <a:r>
              <a:rPr lang="en-US" sz="1400" dirty="0" smtClean="0">
                <a:ea typeface="Microsoft YaHei" panose="020B0503020204020204" pitchFamily="34" charset="-122"/>
                <a:cs typeface="Calibri" panose="020F0502020204030204" pitchFamily="34" charset="0"/>
              </a:rPr>
              <a:t>Locality computed with graphs. </a:t>
            </a:r>
            <a:r>
              <a:rPr lang="en-US" sz="1400" b="1" dirty="0" smtClean="0">
                <a:ea typeface="Microsoft YaHei" panose="020B0503020204020204" pitchFamily="34" charset="-122"/>
                <a:cs typeface="Calibri" panose="020F0502020204030204" pitchFamily="34" charset="0"/>
              </a:rPr>
              <a:t>Semi-supervised learning algorithm.</a:t>
            </a:r>
            <a:endParaRPr lang="en-US" sz="1400" dirty="0">
              <a:ea typeface="Microsoft YaHei" panose="020B0503020204020204" pitchFamily="34" charset="-122"/>
              <a:cs typeface="Calibri" panose="020F0502020204030204" pitchFamily="34" charset="0"/>
            </a:endParaRPr>
          </a:p>
          <a:p>
            <a:pPr marL="342900" indent="-342900">
              <a:buFont typeface="+mj-lt"/>
              <a:buAutoNum type="arabicPeriod"/>
            </a:pPr>
            <a:r>
              <a:rPr lang="en-US" sz="1400" u="sng" dirty="0" smtClean="0">
                <a:ea typeface="Microsoft YaHei" panose="020B0503020204020204" pitchFamily="34" charset="-122"/>
                <a:cs typeface="Calibri" panose="020F0502020204030204" pitchFamily="34" charset="0"/>
              </a:rPr>
              <a:t>Unsupervised step</a:t>
            </a:r>
            <a:r>
              <a:rPr lang="en-US" sz="1400" dirty="0" smtClean="0">
                <a:ea typeface="Microsoft YaHei" panose="020B0503020204020204" pitchFamily="34" charset="-122"/>
                <a:cs typeface="Calibri" panose="020F0502020204030204" pitchFamily="34" charset="0"/>
              </a:rPr>
              <a:t>: given information about the network (</a:t>
            </a:r>
            <a:r>
              <a:rPr lang="en-US" sz="1400" dirty="0" err="1" smtClean="0">
                <a:ea typeface="Microsoft YaHei" panose="020B0503020204020204" pitchFamily="34" charset="-122"/>
                <a:cs typeface="Calibri" panose="020F0502020204030204" pitchFamily="34" charset="0"/>
              </a:rPr>
              <a:t>eg</a:t>
            </a:r>
            <a:r>
              <a:rPr lang="en-US" sz="1400" dirty="0" smtClean="0">
                <a:ea typeface="Microsoft YaHei" panose="020B0503020204020204" pitchFamily="34" charset="-122"/>
                <a:cs typeface="Calibri" panose="020F0502020204030204" pitchFamily="34" charset="0"/>
              </a:rPr>
              <a:t>: adjacency matrix), </a:t>
            </a:r>
            <a:r>
              <a:rPr lang="en-US" sz="1400" b="1" u="sng" dirty="0" smtClean="0">
                <a:ea typeface="Microsoft YaHei" panose="020B0503020204020204" pitchFamily="34" charset="-122"/>
                <a:cs typeface="Calibri" panose="020F0502020204030204" pitchFamily="34" charset="0"/>
              </a:rPr>
              <a:t>nodes are clustered </a:t>
            </a:r>
            <a:r>
              <a:rPr lang="en-US" sz="1400" dirty="0" smtClean="0">
                <a:ea typeface="Microsoft YaHei" panose="020B0503020204020204" pitchFamily="34" charset="-122"/>
                <a:cs typeface="Calibri" panose="020F0502020204030204" pitchFamily="34" charset="0"/>
              </a:rPr>
              <a:t>by providing different weights. No training in this step.</a:t>
            </a:r>
          </a:p>
          <a:p>
            <a:pPr marL="342900" indent="-342900">
              <a:buFont typeface="+mj-lt"/>
              <a:buAutoNum type="arabicPeriod"/>
            </a:pPr>
            <a:r>
              <a:rPr lang="en-US" sz="1400" dirty="0" smtClean="0">
                <a:ea typeface="Microsoft YaHei" panose="020B0503020204020204" pitchFamily="34" charset="-122"/>
                <a:cs typeface="Calibri" panose="020F0502020204030204" pitchFamily="34" charset="0"/>
              </a:rPr>
              <a:t>Then </a:t>
            </a:r>
            <a:r>
              <a:rPr lang="en-US" sz="1400" u="sng" dirty="0" smtClean="0">
                <a:ea typeface="Microsoft YaHei" panose="020B0503020204020204" pitchFamily="34" charset="-122"/>
                <a:cs typeface="Calibri" panose="020F0502020204030204" pitchFamily="34" charset="0"/>
              </a:rPr>
              <a:t>train with the labeled data</a:t>
            </a:r>
          </a:p>
        </p:txBody>
      </p:sp>
      <p:pic>
        <p:nvPicPr>
          <p:cNvPr id="5" name="Picture 4"/>
          <p:cNvPicPr>
            <a:picLocks noChangeAspect="1"/>
          </p:cNvPicPr>
          <p:nvPr/>
        </p:nvPicPr>
        <p:blipFill>
          <a:blip r:embed="rId4"/>
          <a:stretch>
            <a:fillRect/>
          </a:stretch>
        </p:blipFill>
        <p:spPr>
          <a:xfrm>
            <a:off x="6536657" y="3732239"/>
            <a:ext cx="1765271" cy="1354835"/>
          </a:xfrm>
          <a:prstGeom prst="rect">
            <a:avLst/>
          </a:prstGeom>
        </p:spPr>
      </p:pic>
      <p:pic>
        <p:nvPicPr>
          <p:cNvPr id="16" name="Picture 15"/>
          <p:cNvPicPr>
            <a:picLocks noChangeAspect="1"/>
          </p:cNvPicPr>
          <p:nvPr/>
        </p:nvPicPr>
        <p:blipFill>
          <a:blip r:embed="rId5"/>
          <a:stretch>
            <a:fillRect/>
          </a:stretch>
        </p:blipFill>
        <p:spPr>
          <a:xfrm>
            <a:off x="8857245" y="2775099"/>
            <a:ext cx="3308520" cy="2330570"/>
          </a:xfrm>
          <a:prstGeom prst="rect">
            <a:avLst/>
          </a:prstGeom>
        </p:spPr>
      </p:pic>
      <p:sp>
        <p:nvSpPr>
          <p:cNvPr id="17" name="Left Arrow 16"/>
          <p:cNvSpPr/>
          <p:nvPr/>
        </p:nvSpPr>
        <p:spPr>
          <a:xfrm rot="10800000">
            <a:off x="8315615" y="3958874"/>
            <a:ext cx="576064"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8267494" y="4047301"/>
            <a:ext cx="58381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GCN</a:t>
            </a:r>
          </a:p>
        </p:txBody>
      </p:sp>
      <p:sp>
        <p:nvSpPr>
          <p:cNvPr id="19" name="TextBox 18"/>
          <p:cNvSpPr txBox="1"/>
          <p:nvPr/>
        </p:nvSpPr>
        <p:spPr>
          <a:xfrm>
            <a:off x="6672064" y="5387872"/>
            <a:ext cx="5519936" cy="954107"/>
          </a:xfrm>
          <a:prstGeom prst="rect">
            <a:avLst/>
          </a:prstGeom>
          <a:noFill/>
        </p:spPr>
        <p:txBody>
          <a:bodyPr wrap="square" numCol="2" rtlCol="0">
            <a:spAutoFit/>
          </a:bodyPr>
          <a:lstStyle/>
          <a:p>
            <a:r>
              <a:rPr lang="en-US" sz="1400" b="1" dirty="0" smtClean="0">
                <a:latin typeface="微软雅黑" panose="020B0503020204020204" pitchFamily="34" charset="-122"/>
                <a:ea typeface="微软雅黑" panose="020B0503020204020204" pitchFamily="34" charset="-122"/>
              </a:rPr>
              <a:t>References</a:t>
            </a: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hlinkClick r:id="rId6"/>
              </a:rPr>
              <a:t>Simple implementation</a:t>
            </a:r>
            <a:endParaRPr lang="en-US"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hlinkClick r:id="rId7"/>
              </a:rPr>
              <a:t>More detailed explanation</a:t>
            </a:r>
            <a:endParaRPr lang="en-US"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hlinkClick r:id="rId8"/>
              </a:rPr>
              <a:t>Application on classification</a:t>
            </a:r>
            <a:endParaRPr lang="en-US"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sz="1400" dirty="0" smtClean="0">
              <a:latin typeface="微软雅黑" panose="020B0503020204020204" pitchFamily="34" charset="-122"/>
              <a:ea typeface="微软雅黑" panose="020B0503020204020204" pitchFamily="34" charset="-122"/>
              <a:hlinkClick r:id="rId9"/>
            </a:endParaRP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hlinkClick r:id="rId9"/>
              </a:rPr>
              <a:t>MNIST classification</a:t>
            </a:r>
            <a:endParaRPr lang="en-US"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hlinkClick r:id="rId10"/>
              </a:rPr>
              <a:t>Deep learning on graphs</a:t>
            </a:r>
            <a:endParaRPr lang="en-US" sz="1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56774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37610"/>
            <a:ext cx="11160124" cy="539749"/>
          </a:xfrm>
        </p:spPr>
        <p:txBody>
          <a:bodyPr/>
          <a:lstStyle/>
          <a:p>
            <a:pPr algn="ctr"/>
            <a:r>
              <a:rPr lang="en-US" sz="2600" dirty="0" smtClean="0"/>
              <a:t>Our contributions</a:t>
            </a:r>
            <a:endParaRPr lang="en-US" sz="2600" dirty="0"/>
          </a:p>
        </p:txBody>
      </p:sp>
      <p:sp>
        <p:nvSpPr>
          <p:cNvPr id="5" name="Text Placeholder 2"/>
          <p:cNvSpPr txBox="1">
            <a:spLocks/>
          </p:cNvSpPr>
          <p:nvPr/>
        </p:nvSpPr>
        <p:spPr>
          <a:xfrm>
            <a:off x="715535" y="575506"/>
            <a:ext cx="10943167" cy="2743200"/>
          </a:xfrm>
          <a:prstGeom prst="rect">
            <a:avLst/>
          </a:prstGeom>
        </p:spPr>
        <p:txBody>
          <a:bodyPr vert="horz" lIns="0" tIns="0" rIns="0" bIns="0" numCol="2"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Dataset analysis</a:t>
            </a:r>
          </a:p>
          <a:p>
            <a:pPr marL="0" indent="0" fontAlgn="auto">
              <a:buNone/>
            </a:pPr>
            <a:endParaRPr lang="en-US" dirty="0"/>
          </a:p>
          <a:p>
            <a:pPr marL="0" indent="0" fontAlgn="auto">
              <a:buNone/>
            </a:pPr>
            <a:endParaRPr lang="en-US" dirty="0" smtClean="0"/>
          </a:p>
          <a:p>
            <a:pPr marL="0" indent="0" fontAlgn="auto">
              <a:buNone/>
            </a:pPr>
            <a:endParaRPr lang="en-US" dirty="0" smtClean="0"/>
          </a:p>
          <a:p>
            <a:pPr marL="0" indent="0" fontAlgn="auto">
              <a:buNone/>
            </a:pPr>
            <a:endParaRPr lang="en-US" dirty="0"/>
          </a:p>
          <a:p>
            <a:pPr marL="0" indent="0" fontAlgn="auto">
              <a:buNone/>
            </a:pPr>
            <a:endParaRPr lang="en-US" dirty="0" smtClean="0"/>
          </a:p>
          <a:p>
            <a:pPr marL="0" indent="0" fontAlgn="auto">
              <a:buNone/>
            </a:pPr>
            <a:endParaRPr lang="en-US" dirty="0"/>
          </a:p>
          <a:p>
            <a:pPr marL="0" indent="0" fontAlgn="auto">
              <a:buNone/>
            </a:pPr>
            <a:endParaRPr lang="en-US" dirty="0" smtClean="0"/>
          </a:p>
          <a:p>
            <a:pPr marL="0" indent="0" fontAlgn="auto">
              <a:buNone/>
            </a:pPr>
            <a:endParaRPr lang="en-US" dirty="0"/>
          </a:p>
          <a:p>
            <a:pPr marL="0" indent="0" fontAlgn="auto">
              <a:buNone/>
            </a:pPr>
            <a:endParaRPr lang="en-US" dirty="0" smtClean="0"/>
          </a:p>
          <a:p>
            <a:pPr marL="0" indent="0" fontAlgn="auto">
              <a:buNone/>
            </a:pPr>
            <a:endParaRPr lang="en-US" dirty="0"/>
          </a:p>
          <a:p>
            <a:pPr marL="0" indent="0" fontAlgn="auto">
              <a:buNone/>
            </a:pPr>
            <a:endParaRPr lang="en-US" dirty="0" smtClean="0"/>
          </a:p>
          <a:p>
            <a:pPr marL="0" indent="0" fontAlgn="auto">
              <a:buNone/>
            </a:pPr>
            <a:endParaRPr lang="en-US" dirty="0"/>
          </a:p>
          <a:p>
            <a:pPr marL="0" indent="0" fontAlgn="auto">
              <a:buNone/>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030" y="1058501"/>
            <a:ext cx="720080" cy="720080"/>
          </a:xfrm>
          <a:prstGeom prst="rect">
            <a:avLst/>
          </a:prstGeom>
        </p:spPr>
      </p:pic>
      <p:sp>
        <p:nvSpPr>
          <p:cNvPr id="8" name="Text Placeholder 2"/>
          <p:cNvSpPr txBox="1">
            <a:spLocks/>
          </p:cNvSpPr>
          <p:nvPr/>
        </p:nvSpPr>
        <p:spPr>
          <a:xfrm>
            <a:off x="203902" y="4057996"/>
            <a:ext cx="10943167" cy="4477123"/>
          </a:xfrm>
          <a:prstGeom prst="rect">
            <a:avLst/>
          </a:prstGeom>
        </p:spPr>
        <p:txBody>
          <a:bodyPr vert="horz" lIns="0" tIns="0" rIns="0" bIns="0" numCol="2"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Implementation </a:t>
            </a:r>
            <a:r>
              <a:rPr lang="en-US" b="1" dirty="0"/>
              <a:t>of paper </a:t>
            </a:r>
            <a:r>
              <a:rPr lang="en-US" b="1" dirty="0">
                <a:solidFill>
                  <a:schemeClr val="accent1">
                    <a:lumMod val="75000"/>
                  </a:schemeClr>
                </a:solidFill>
              </a:rPr>
              <a:t>1)</a:t>
            </a:r>
          </a:p>
          <a:p>
            <a:pPr lvl="1" fontAlgn="auto"/>
            <a:r>
              <a:rPr lang="en-US" dirty="0">
                <a:solidFill>
                  <a:srgbClr val="0000FF"/>
                </a:solidFill>
              </a:rPr>
              <a:t>Exact</a:t>
            </a:r>
            <a:r>
              <a:rPr lang="en-US" dirty="0"/>
              <a:t> implementation</a:t>
            </a:r>
          </a:p>
          <a:p>
            <a:pPr lvl="1" fontAlgn="auto"/>
            <a:r>
              <a:rPr lang="en-US" dirty="0">
                <a:solidFill>
                  <a:srgbClr val="0000FF"/>
                </a:solidFill>
              </a:rPr>
              <a:t>Improvement</a:t>
            </a:r>
          </a:p>
          <a:p>
            <a:pPr lvl="2" fontAlgn="auto"/>
            <a:r>
              <a:rPr lang="en-US" dirty="0"/>
              <a:t>Tried under different configurations</a:t>
            </a:r>
          </a:p>
          <a:p>
            <a:pPr lvl="1" fontAlgn="auto"/>
            <a:r>
              <a:rPr lang="en-US" dirty="0">
                <a:solidFill>
                  <a:srgbClr val="0000FF"/>
                </a:solidFill>
              </a:rPr>
              <a:t>Parameter tuning</a:t>
            </a:r>
          </a:p>
          <a:p>
            <a:pPr lvl="1" fontAlgn="auto"/>
            <a:r>
              <a:rPr lang="en-US" dirty="0"/>
              <a:t>Considerations when </a:t>
            </a:r>
            <a:r>
              <a:rPr lang="en-US" dirty="0">
                <a:solidFill>
                  <a:srgbClr val="0000FF"/>
                </a:solidFill>
              </a:rPr>
              <a:t>adding TD and</a:t>
            </a:r>
            <a:r>
              <a:rPr lang="en-US" dirty="0"/>
              <a:t> </a:t>
            </a:r>
            <a:r>
              <a:rPr lang="en-US" dirty="0">
                <a:solidFill>
                  <a:srgbClr val="0000FF"/>
                </a:solidFill>
              </a:rPr>
              <a:t>intensity</a:t>
            </a:r>
            <a:r>
              <a:rPr lang="en-US" dirty="0"/>
              <a:t> in input</a:t>
            </a:r>
          </a:p>
          <a:p>
            <a:pPr marL="0" indent="0" fontAlgn="auto">
              <a:buNone/>
            </a:pPr>
            <a:endParaRPr lang="en-US" dirty="0" smtClean="0"/>
          </a:p>
          <a:p>
            <a:pPr marL="0" indent="0" fontAlgn="auto">
              <a:buNone/>
            </a:pPr>
            <a:endParaRPr lang="en-US" dirty="0"/>
          </a:p>
          <a:p>
            <a:pPr marL="0" indent="0" fontAlgn="auto">
              <a:buNone/>
            </a:pPr>
            <a:endParaRPr lang="en-US" dirty="0" smtClean="0"/>
          </a:p>
          <a:p>
            <a:pPr marL="0" indent="0" fontAlgn="auto">
              <a:buNone/>
            </a:pPr>
            <a:endParaRPr lang="en-US" dirty="0"/>
          </a:p>
          <a:p>
            <a:pPr fontAlgn="auto"/>
            <a:r>
              <a:rPr lang="en-US" b="1" dirty="0" smtClean="0"/>
              <a:t>Simulations</a:t>
            </a:r>
            <a:endParaRPr lang="en-US" b="1" dirty="0"/>
          </a:p>
          <a:p>
            <a:pPr lvl="1" fontAlgn="auto"/>
            <a:r>
              <a:rPr lang="en-US" dirty="0">
                <a:solidFill>
                  <a:srgbClr val="0000FF"/>
                </a:solidFill>
              </a:rPr>
              <a:t>Interaction</a:t>
            </a:r>
            <a:r>
              <a:rPr lang="en-US" dirty="0"/>
              <a:t> between </a:t>
            </a:r>
            <a:r>
              <a:rPr lang="en-US" b="1" dirty="0"/>
              <a:t>ns3</a:t>
            </a:r>
            <a:r>
              <a:rPr lang="en-US" dirty="0"/>
              <a:t> and </a:t>
            </a:r>
            <a:r>
              <a:rPr lang="en-US" b="1" dirty="0"/>
              <a:t>python</a:t>
            </a:r>
            <a:r>
              <a:rPr lang="en-US" dirty="0"/>
              <a:t> to fill the dataset given </a:t>
            </a:r>
            <a:r>
              <a:rPr lang="en-US" dirty="0" smtClean="0"/>
              <a:t>a </a:t>
            </a:r>
            <a:r>
              <a:rPr lang="en-US" dirty="0" smtClean="0">
                <a:solidFill>
                  <a:srgbClr val="0000FF"/>
                </a:solidFill>
              </a:rPr>
              <a:t>configuration</a:t>
            </a:r>
            <a:r>
              <a:rPr lang="en-US" dirty="0" smtClean="0"/>
              <a:t>.</a:t>
            </a:r>
            <a:endParaRPr lang="en-US" dirty="0"/>
          </a:p>
          <a:p>
            <a:pPr lvl="1" fontAlgn="auto"/>
            <a:r>
              <a:rPr lang="en-US" dirty="0"/>
              <a:t>Ability to </a:t>
            </a:r>
            <a:r>
              <a:rPr lang="en-US" dirty="0">
                <a:solidFill>
                  <a:srgbClr val="0000FF"/>
                </a:solidFill>
              </a:rPr>
              <a:t>change the network </a:t>
            </a:r>
            <a:r>
              <a:rPr lang="en-US" dirty="0"/>
              <a:t>in terms of </a:t>
            </a:r>
            <a:r>
              <a:rPr lang="en-US" b="1" dirty="0"/>
              <a:t>nodes</a:t>
            </a:r>
            <a:r>
              <a:rPr lang="en-US" dirty="0"/>
              <a:t>, </a:t>
            </a:r>
            <a:r>
              <a:rPr lang="en-US" b="1" dirty="0"/>
              <a:t>links</a:t>
            </a:r>
            <a:r>
              <a:rPr lang="en-US" dirty="0"/>
              <a:t> between them (that define a p2p connection) and </a:t>
            </a:r>
            <a:r>
              <a:rPr lang="en-US" b="1" dirty="0"/>
              <a:t>communications</a:t>
            </a:r>
          </a:p>
          <a:p>
            <a:pPr marL="0" indent="0" fontAlgn="auto">
              <a:buNone/>
            </a:pPr>
            <a:endParaRPr lang="en-US" dirty="0" smtClean="0"/>
          </a:p>
          <a:p>
            <a:pPr marL="0" indent="0" fontAlgn="auto">
              <a:buNone/>
            </a:pPr>
            <a:endParaRPr lang="en-US" dirty="0"/>
          </a:p>
          <a:p>
            <a:pPr marL="0" indent="0" fontAlgn="auto">
              <a:buNone/>
            </a:pP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030" y="1904169"/>
            <a:ext cx="720080" cy="72008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1030" y="2806651"/>
            <a:ext cx="720080" cy="720080"/>
          </a:xfrm>
          <a:prstGeom prst="rect">
            <a:avLst/>
          </a:prstGeom>
        </p:spPr>
      </p:pic>
      <p:sp>
        <p:nvSpPr>
          <p:cNvPr id="12" name="TextBox 11"/>
          <p:cNvSpPr txBox="1"/>
          <p:nvPr/>
        </p:nvSpPr>
        <p:spPr>
          <a:xfrm>
            <a:off x="2507134" y="1028148"/>
            <a:ext cx="2952328" cy="738664"/>
          </a:xfrm>
          <a:prstGeom prst="rect">
            <a:avLst/>
          </a:prstGeom>
          <a:noFill/>
        </p:spPr>
        <p:txBody>
          <a:bodyPr wrap="square" rtlCol="0">
            <a:spAutoFit/>
          </a:bodyPr>
          <a:lstStyle/>
          <a:p>
            <a:r>
              <a:rPr lang="en-US" sz="1400" u="sng" dirty="0">
                <a:solidFill>
                  <a:srgbClr val="0000FF"/>
                </a:solidFill>
              </a:rPr>
              <a:t>traffic</a:t>
            </a:r>
            <a:r>
              <a:rPr lang="en-US" sz="1400" dirty="0"/>
              <a:t>, </a:t>
            </a:r>
            <a:r>
              <a:rPr lang="en-US" sz="1400" u="sng" dirty="0">
                <a:solidFill>
                  <a:srgbClr val="0000FF"/>
                </a:solidFill>
              </a:rPr>
              <a:t>delay</a:t>
            </a:r>
            <a:r>
              <a:rPr lang="en-US" sz="1400" dirty="0"/>
              <a:t>, </a:t>
            </a:r>
            <a:r>
              <a:rPr lang="en-US" sz="1400" u="sng" dirty="0">
                <a:solidFill>
                  <a:srgbClr val="0000FF"/>
                </a:solidFill>
              </a:rPr>
              <a:t>absolute number of dropped packets</a:t>
            </a:r>
            <a:r>
              <a:rPr lang="en-US" sz="1400" dirty="0"/>
              <a:t> in that </a:t>
            </a:r>
            <a:r>
              <a:rPr lang="en-US" sz="1400" dirty="0" smtClean="0"/>
              <a:t>period. No details</a:t>
            </a:r>
            <a:endParaRPr lang="en-US" sz="1400" dirty="0" smtClean="0">
              <a:latin typeface="微软雅黑" panose="020B0503020204020204" pitchFamily="34" charset="-122"/>
              <a:ea typeface="微软雅黑" panose="020B0503020204020204" pitchFamily="34" charset="-122"/>
            </a:endParaRPr>
          </a:p>
        </p:txBody>
      </p:sp>
      <p:sp>
        <p:nvSpPr>
          <p:cNvPr id="13" name="TextBox 12"/>
          <p:cNvSpPr txBox="1"/>
          <p:nvPr/>
        </p:nvSpPr>
        <p:spPr>
          <a:xfrm>
            <a:off x="715535" y="1241560"/>
            <a:ext cx="936282" cy="307777"/>
          </a:xfrm>
          <a:prstGeom prst="rect">
            <a:avLst/>
          </a:prstGeom>
          <a:noFill/>
        </p:spPr>
        <p:txBody>
          <a:bodyPr wrap="none" rtlCol="0">
            <a:spAutoFit/>
          </a:bodyPr>
          <a:lstStyle/>
          <a:p>
            <a:r>
              <a:rPr lang="en-US" sz="1400" b="1" dirty="0" smtClean="0">
                <a:latin typeface="微软雅黑" panose="020B0503020204020204" pitchFamily="34" charset="-122"/>
                <a:ea typeface="微软雅黑" panose="020B0503020204020204" pitchFamily="34" charset="-122"/>
              </a:rPr>
              <a:t>Paper</a:t>
            </a:r>
            <a:r>
              <a:rPr lang="en-US" sz="1400" dirty="0" smtClean="0">
                <a:latin typeface="微软雅黑" panose="020B0503020204020204" pitchFamily="34" charset="-122"/>
                <a:ea typeface="微软雅黑" panose="020B0503020204020204" pitchFamily="34" charset="-122"/>
              </a:rPr>
              <a:t> </a:t>
            </a:r>
            <a:r>
              <a:rPr lang="en-US" sz="1400" b="1" dirty="0" smtClean="0">
                <a:solidFill>
                  <a:schemeClr val="accent1">
                    <a:lumMod val="75000"/>
                  </a:schemeClr>
                </a:solidFill>
                <a:latin typeface="微软雅黑" panose="020B0503020204020204" pitchFamily="34" charset="-122"/>
                <a:ea typeface="微软雅黑" panose="020B0503020204020204" pitchFamily="34" charset="-122"/>
              </a:rPr>
              <a:t>1)</a:t>
            </a:r>
          </a:p>
        </p:txBody>
      </p:sp>
      <p:sp>
        <p:nvSpPr>
          <p:cNvPr id="14" name="TextBox 13"/>
          <p:cNvSpPr txBox="1"/>
          <p:nvPr/>
        </p:nvSpPr>
        <p:spPr>
          <a:xfrm>
            <a:off x="715535" y="2157019"/>
            <a:ext cx="803425" cy="307777"/>
          </a:xfrm>
          <a:prstGeom prst="rect">
            <a:avLst/>
          </a:prstGeom>
          <a:noFill/>
        </p:spPr>
        <p:txBody>
          <a:bodyPr wrap="none" rtlCol="0">
            <a:spAutoFit/>
          </a:bodyPr>
          <a:lstStyle/>
          <a:p>
            <a:r>
              <a:rPr lang="en-US" sz="1400" b="1" dirty="0" err="1" smtClean="0">
                <a:solidFill>
                  <a:schemeClr val="accent1">
                    <a:lumMod val="75000"/>
                  </a:schemeClr>
                </a:solidFill>
                <a:latin typeface="微软雅黑" panose="020B0503020204020204" pitchFamily="34" charset="-122"/>
                <a:ea typeface="微软雅黑" panose="020B0503020204020204" pitchFamily="34" charset="-122"/>
              </a:rPr>
              <a:t>DeepQ</a:t>
            </a:r>
            <a:endParaRPr lang="en-US" sz="1400"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58509" y="3006113"/>
            <a:ext cx="1012521" cy="307777"/>
          </a:xfrm>
          <a:prstGeom prst="rect">
            <a:avLst/>
          </a:prstGeom>
          <a:noFill/>
        </p:spPr>
        <p:txBody>
          <a:bodyPr wrap="none" rtlCol="0">
            <a:spAutoFit/>
          </a:bodyPr>
          <a:lstStyle/>
          <a:p>
            <a:r>
              <a:rPr lang="en-US" sz="1400" b="1" dirty="0" err="1" smtClean="0">
                <a:solidFill>
                  <a:schemeClr val="accent1">
                    <a:lumMod val="75000"/>
                  </a:schemeClr>
                </a:solidFill>
                <a:latin typeface="微软雅黑" panose="020B0503020204020204" pitchFamily="34" charset="-122"/>
                <a:ea typeface="微软雅黑" panose="020B0503020204020204" pitchFamily="34" charset="-122"/>
              </a:rPr>
              <a:t>Routenet</a:t>
            </a:r>
            <a:endParaRPr lang="en-US" sz="1400"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507134" y="2044219"/>
            <a:ext cx="2952328" cy="307777"/>
          </a:xfrm>
          <a:prstGeom prst="rect">
            <a:avLst/>
          </a:prstGeom>
          <a:noFill/>
        </p:spPr>
        <p:txBody>
          <a:bodyPr wrap="square" rtlCol="0">
            <a:spAutoFit/>
          </a:bodyPr>
          <a:lstStyle/>
          <a:p>
            <a:r>
              <a:rPr lang="en-US" sz="1400" u="sng" dirty="0" smtClean="0">
                <a:solidFill>
                  <a:srgbClr val="0000FF"/>
                </a:solidFill>
              </a:rPr>
              <a:t>Traffic matrix</a:t>
            </a:r>
            <a:r>
              <a:rPr lang="en-US" sz="1400" dirty="0" smtClean="0"/>
              <a:t>, </a:t>
            </a:r>
            <a:r>
              <a:rPr lang="en-US" sz="1400" u="sng" dirty="0" smtClean="0">
                <a:solidFill>
                  <a:srgbClr val="0000FF"/>
                </a:solidFill>
              </a:rPr>
              <a:t>delay</a:t>
            </a:r>
            <a:r>
              <a:rPr lang="en-US" sz="1400" dirty="0" smtClean="0"/>
              <a:t>. No details</a:t>
            </a:r>
            <a:endParaRPr lang="en-US" sz="1400" dirty="0" smtClean="0">
              <a:latin typeface="微软雅黑" panose="020B0503020204020204" pitchFamily="34" charset="-122"/>
              <a:ea typeface="微软雅黑" panose="020B0503020204020204" pitchFamily="34" charset="-122"/>
            </a:endParaRPr>
          </a:p>
        </p:txBody>
      </p:sp>
      <p:sp>
        <p:nvSpPr>
          <p:cNvPr id="17" name="TextBox 16"/>
          <p:cNvSpPr txBox="1"/>
          <p:nvPr/>
        </p:nvSpPr>
        <p:spPr>
          <a:xfrm>
            <a:off x="2507134" y="2537322"/>
            <a:ext cx="3168352" cy="1384995"/>
          </a:xfrm>
          <a:prstGeom prst="rect">
            <a:avLst/>
          </a:prstGeom>
          <a:noFill/>
        </p:spPr>
        <p:txBody>
          <a:bodyPr wrap="square" rtlCol="0">
            <a:spAutoFit/>
          </a:bodyPr>
          <a:lstStyle/>
          <a:p>
            <a:r>
              <a:rPr lang="en-US" sz="1400" u="sng" dirty="0" smtClean="0">
                <a:solidFill>
                  <a:srgbClr val="0000FF"/>
                </a:solidFill>
              </a:rPr>
              <a:t>Same as paper 1, </a:t>
            </a:r>
            <a:r>
              <a:rPr lang="en-US" sz="1400" dirty="0" smtClean="0">
                <a:solidFill>
                  <a:schemeClr val="tx1">
                    <a:lumMod val="75000"/>
                    <a:lumOff val="25000"/>
                  </a:schemeClr>
                </a:solidFill>
              </a:rPr>
              <a:t>plus </a:t>
            </a:r>
            <a:r>
              <a:rPr lang="en-US" sz="1400" u="sng" dirty="0" smtClean="0">
                <a:solidFill>
                  <a:srgbClr val="0000FF"/>
                </a:solidFill>
              </a:rPr>
              <a:t>dropped packets per link</a:t>
            </a:r>
            <a:r>
              <a:rPr lang="en-US" sz="1400" dirty="0" smtClean="0">
                <a:solidFill>
                  <a:schemeClr val="tx1">
                    <a:lumMod val="75000"/>
                    <a:lumOff val="25000"/>
                  </a:schemeClr>
                </a:solidFill>
              </a:rPr>
              <a:t>, </a:t>
            </a:r>
            <a:r>
              <a:rPr lang="en-US" sz="1400" u="sng" dirty="0">
                <a:solidFill>
                  <a:srgbClr val="0000FF"/>
                </a:solidFill>
              </a:rPr>
              <a:t>percentiles over the packets</a:t>
            </a:r>
            <a:r>
              <a:rPr lang="en-US" sz="1400" dirty="0"/>
              <a:t>, </a:t>
            </a:r>
            <a:r>
              <a:rPr lang="en-US" sz="1400" u="sng" dirty="0">
                <a:solidFill>
                  <a:srgbClr val="0000FF"/>
                </a:solidFill>
              </a:rPr>
              <a:t>routing matrix</a:t>
            </a:r>
            <a:r>
              <a:rPr lang="en-US" sz="1400" dirty="0"/>
              <a:t> and network configuration (</a:t>
            </a:r>
            <a:r>
              <a:rPr lang="en-US" sz="1400" u="sng" dirty="0">
                <a:solidFill>
                  <a:srgbClr val="0000FF"/>
                </a:solidFill>
              </a:rPr>
              <a:t>number of nodes</a:t>
            </a:r>
            <a:r>
              <a:rPr lang="en-US" sz="1400" dirty="0"/>
              <a:t>, </a:t>
            </a:r>
            <a:r>
              <a:rPr lang="en-US" sz="1400" u="sng" dirty="0">
                <a:solidFill>
                  <a:srgbClr val="0000FF"/>
                </a:solidFill>
              </a:rPr>
              <a:t>links</a:t>
            </a:r>
            <a:r>
              <a:rPr lang="en-US" sz="1400" dirty="0" smtClean="0"/>
              <a:t>). Traffic is Kbps, delay is average over the packets</a:t>
            </a:r>
            <a:endParaRPr lang="en-US" sz="1400" dirty="0" smtClean="0">
              <a:latin typeface="微软雅黑" panose="020B0503020204020204" pitchFamily="34" charset="-122"/>
              <a:ea typeface="微软雅黑" panose="020B0503020204020204" pitchFamily="34" charset="-122"/>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7158" y="2980224"/>
            <a:ext cx="372934" cy="372934"/>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7158" y="2090377"/>
            <a:ext cx="409228" cy="409228"/>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6470" y="1113217"/>
            <a:ext cx="610648" cy="610648"/>
          </a:xfrm>
          <a:prstGeom prst="rect">
            <a:avLst/>
          </a:prstGeom>
        </p:spPr>
      </p:pic>
      <p:sp>
        <p:nvSpPr>
          <p:cNvPr id="23" name="Right Arrow 22"/>
          <p:cNvSpPr/>
          <p:nvPr/>
        </p:nvSpPr>
        <p:spPr>
          <a:xfrm>
            <a:off x="6397983" y="2090377"/>
            <a:ext cx="853078" cy="533872"/>
          </a:xfrm>
          <a:prstGeom prst="right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4" name="Rectangle 23"/>
          <p:cNvSpPr/>
          <p:nvPr/>
        </p:nvSpPr>
        <p:spPr>
          <a:xfrm>
            <a:off x="7319939" y="1383160"/>
            <a:ext cx="4647311" cy="2308324"/>
          </a:xfrm>
          <a:prstGeom prst="rect">
            <a:avLst/>
          </a:prstGeom>
        </p:spPr>
        <p:txBody>
          <a:bodyPr wrap="square">
            <a:spAutoFit/>
          </a:bodyPr>
          <a:lstStyle/>
          <a:p>
            <a:pPr fontAlgn="auto"/>
            <a:r>
              <a:rPr lang="en-US" dirty="0">
                <a:solidFill>
                  <a:srgbClr val="00B050"/>
                </a:solidFill>
              </a:rPr>
              <a:t>Data representation can be improved because</a:t>
            </a:r>
          </a:p>
          <a:p>
            <a:pPr marL="285750" indent="-285750" fontAlgn="auto">
              <a:buFont typeface="Arial" panose="020B0604020202020204" pitchFamily="34" charset="0"/>
              <a:buChar char="•"/>
            </a:pPr>
            <a:r>
              <a:rPr lang="en-US" dirty="0"/>
              <a:t>More convenient to store bandwidth and delay </a:t>
            </a:r>
            <a:r>
              <a:rPr lang="en-US" b="1" dirty="0"/>
              <a:t>per link</a:t>
            </a:r>
          </a:p>
          <a:p>
            <a:pPr marL="285750" indent="-285750" fontAlgn="auto">
              <a:buFont typeface="Arial" panose="020B0604020202020204" pitchFamily="34" charset="0"/>
              <a:buChar char="•"/>
            </a:pPr>
            <a:r>
              <a:rPr lang="en-US" dirty="0"/>
              <a:t>Delay per packet is not a great information, being that the packet size can vary. Either provide the absolute delay given in input the packet size (may become too complex to learn that way), or consider the </a:t>
            </a:r>
            <a:r>
              <a:rPr lang="en-US" b="1" dirty="0"/>
              <a:t>delay per bit</a:t>
            </a:r>
          </a:p>
        </p:txBody>
      </p:sp>
      <p:sp>
        <p:nvSpPr>
          <p:cNvPr id="25" name="TextBox 24"/>
          <p:cNvSpPr txBox="1"/>
          <p:nvPr/>
        </p:nvSpPr>
        <p:spPr>
          <a:xfrm>
            <a:off x="515938" y="962253"/>
            <a:ext cx="5761609" cy="2960063"/>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endParaRPr lang="en-US" sz="1400"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7"/>
          <a:stretch>
            <a:fillRect/>
          </a:stretch>
        </p:blipFill>
        <p:spPr>
          <a:xfrm>
            <a:off x="10694173" y="4057996"/>
            <a:ext cx="1497827" cy="1304829"/>
          </a:xfrm>
          <a:prstGeom prst="rect">
            <a:avLst/>
          </a:prstGeom>
        </p:spPr>
      </p:pic>
    </p:spTree>
    <p:extLst>
      <p:ext uri="{BB962C8B-B14F-4D97-AF65-F5344CB8AC3E}">
        <p14:creationId xmlns:p14="http://schemas.microsoft.com/office/powerpoint/2010/main" val="20801375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209511</TotalTime>
  <Words>1915</Words>
  <Application>Microsoft Office PowerPoint</Application>
  <PresentationFormat>Widescreen</PresentationFormat>
  <Paragraphs>324</Paragraphs>
  <Slides>10</Slides>
  <Notes>10</Notes>
  <HiddenSlides>0</HiddenSlides>
  <MMClips>0</MMClips>
  <ScaleCrop>false</ScaleCrop>
  <HeadingPairs>
    <vt:vector size="6" baseType="variant">
      <vt:variant>
        <vt:lpstr>Fonts Used</vt:lpstr>
      </vt:variant>
      <vt:variant>
        <vt:i4>18</vt:i4>
      </vt:variant>
      <vt:variant>
        <vt:lpstr>Theme</vt:lpstr>
      </vt:variant>
      <vt:variant>
        <vt:i4>59</vt:i4>
      </vt:variant>
      <vt:variant>
        <vt:lpstr>Slide Titles</vt:lpstr>
      </vt:variant>
      <vt:variant>
        <vt:i4>10</vt:i4>
      </vt:variant>
    </vt:vector>
  </HeadingPairs>
  <TitlesOfParts>
    <vt:vector size="87" baseType="lpstr">
      <vt:lpstr>FrutigerNext LT BlackCn</vt:lpstr>
      <vt:lpstr>FrutigerNext LT Bold</vt:lpstr>
      <vt:lpstr>FrutigerNext LT Light</vt:lpstr>
      <vt:lpstr>FrutigerNext LT Medium</vt:lpstr>
      <vt:lpstr>FrutigerNext LT Regular</vt:lpstr>
      <vt:lpstr>Lucida Grande</vt:lpstr>
      <vt:lpstr>微软雅黑</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Estimating QoS with ML Filip Krasniqi &amp; Jocelyne Elias</vt:lpstr>
      <vt:lpstr>Introduction</vt:lpstr>
      <vt:lpstr>1) SoA: Understanding the modeling of Delays using NN</vt:lpstr>
      <vt:lpstr>2) SoA: Traffic-driven QoS Inference using Deep Generative Network</vt:lpstr>
      <vt:lpstr>3) SoA: Unveiling the potential of Graph Neural Networks</vt:lpstr>
      <vt:lpstr>Motivations (1/2)</vt:lpstr>
      <vt:lpstr>Motivations (2/2)</vt:lpstr>
      <vt:lpstr>Graph Convolutional Networks</vt:lpstr>
      <vt:lpstr>Our contributions</vt:lpstr>
      <vt:lpstr>Next steps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10328</cp:revision>
  <cp:lastPrinted>2019-05-24T12:55:07Z</cp:lastPrinted>
  <dcterms:created xsi:type="dcterms:W3CDTF">2015-01-15T13:44:33Z</dcterms:created>
  <dcterms:modified xsi:type="dcterms:W3CDTF">2019-06-11T13:40:00Z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1558599651</vt:lpwstr>
  </property>
</Properties>
</file>